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256" r:id="rId2"/>
    <p:sldId id="338" r:id="rId3"/>
    <p:sldId id="270" r:id="rId4"/>
    <p:sldId id="282" r:id="rId5"/>
    <p:sldId id="278" r:id="rId6"/>
    <p:sldId id="305" r:id="rId7"/>
    <p:sldId id="306" r:id="rId8"/>
    <p:sldId id="285" r:id="rId9"/>
    <p:sldId id="307" r:id="rId10"/>
    <p:sldId id="287" r:id="rId11"/>
    <p:sldId id="266" r:id="rId12"/>
    <p:sldId id="292" r:id="rId13"/>
    <p:sldId id="315" r:id="rId14"/>
    <p:sldId id="316" r:id="rId15"/>
    <p:sldId id="295" r:id="rId16"/>
    <p:sldId id="302" r:id="rId17"/>
    <p:sldId id="317" r:id="rId18"/>
    <p:sldId id="318" r:id="rId19"/>
    <p:sldId id="319" r:id="rId20"/>
    <p:sldId id="326" r:id="rId21"/>
    <p:sldId id="320" r:id="rId22"/>
    <p:sldId id="321" r:id="rId23"/>
    <p:sldId id="322" r:id="rId24"/>
    <p:sldId id="323" r:id="rId25"/>
    <p:sldId id="296" r:id="rId26"/>
    <p:sldId id="330" r:id="rId27"/>
    <p:sldId id="332" r:id="rId28"/>
    <p:sldId id="331" r:id="rId29"/>
    <p:sldId id="335" r:id="rId30"/>
    <p:sldId id="311" r:id="rId31"/>
    <p:sldId id="324" r:id="rId32"/>
    <p:sldId id="265" r:id="rId33"/>
    <p:sldId id="327" r:id="rId34"/>
    <p:sldId id="325" r:id="rId35"/>
    <p:sldId id="304" r:id="rId36"/>
    <p:sldId id="267" r:id="rId37"/>
    <p:sldId id="268" r:id="rId38"/>
    <p:sldId id="257" r:id="rId39"/>
    <p:sldId id="300" r:id="rId40"/>
    <p:sldId id="298" r:id="rId41"/>
    <p:sldId id="337" r:id="rId42"/>
    <p:sldId id="299" r:id="rId43"/>
    <p:sldId id="301" r:id="rId44"/>
    <p:sldId id="343" r:id="rId45"/>
    <p:sldId id="261" r:id="rId46"/>
    <p:sldId id="336" r:id="rId47"/>
  </p:sldIdLst>
  <p:sldSz cx="9144000" cy="6858000" type="screen4x3"/>
  <p:notesSz cx="7099300" cy="10234613"/>
  <p:defaultTextStyle>
    <a:defPPr>
      <a:defRPr lang="th-TH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anose="02020603050405020304" pitchFamily="18" charset="0"/>
        <a:ea typeface="+mn-ea"/>
        <a:cs typeface="JasmineUPC" panose="02020603050405020304" pitchFamily="18" charset="-34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anose="02020603050405020304" pitchFamily="18" charset="0"/>
        <a:ea typeface="+mn-ea"/>
        <a:cs typeface="JasmineUPC" panose="02020603050405020304" pitchFamily="18" charset="-34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anose="02020603050405020304" pitchFamily="18" charset="0"/>
        <a:ea typeface="+mn-ea"/>
        <a:cs typeface="JasmineUPC" panose="02020603050405020304" pitchFamily="18" charset="-34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anose="02020603050405020304" pitchFamily="18" charset="0"/>
        <a:ea typeface="+mn-ea"/>
        <a:cs typeface="JasmineUPC" panose="02020603050405020304" pitchFamily="18" charset="-34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anose="02020603050405020304" pitchFamily="18" charset="0"/>
        <a:ea typeface="+mn-ea"/>
        <a:cs typeface="JasmineUPC" panose="02020603050405020304" pitchFamily="18" charset="-34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Times New Roman" panose="02020603050405020304" pitchFamily="18" charset="0"/>
        <a:ea typeface="+mn-ea"/>
        <a:cs typeface="JasmineUPC" panose="02020603050405020304" pitchFamily="18" charset="-34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Times New Roman" panose="02020603050405020304" pitchFamily="18" charset="0"/>
        <a:ea typeface="+mn-ea"/>
        <a:cs typeface="JasmineUPC" panose="02020603050405020304" pitchFamily="18" charset="-34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Times New Roman" panose="02020603050405020304" pitchFamily="18" charset="0"/>
        <a:ea typeface="+mn-ea"/>
        <a:cs typeface="JasmineUPC" panose="02020603050405020304" pitchFamily="18" charset="-34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Times New Roman" panose="02020603050405020304" pitchFamily="18" charset="0"/>
        <a:ea typeface="+mn-ea"/>
        <a:cs typeface="JasmineUPC" panose="02020603050405020304" pitchFamily="18" charset="-34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CCECFF"/>
    <a:srgbClr val="CCFFCC"/>
    <a:srgbClr val="0099FF"/>
    <a:srgbClr val="0066FF"/>
    <a:srgbClr val="0033CC"/>
    <a:srgbClr val="FFFF66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24" autoAdjust="0"/>
  </p:normalViewPr>
  <p:slideViewPr>
    <p:cSldViewPr>
      <p:cViewPr varScale="1">
        <p:scale>
          <a:sx n="64" d="100"/>
          <a:sy n="64" d="100"/>
        </p:scale>
        <p:origin x="156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2082" y="-72"/>
      </p:cViewPr>
      <p:guideLst>
        <p:guide orient="horz" pos="3224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C11FB318-CE78-44ED-8BF6-5978DA1906D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 b="0" smtClean="0"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B190D3B3-643E-4C6B-B41A-ACB5C7C8C38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 b="0" smtClean="0"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6388" name="Rectangle 4">
            <a:extLst>
              <a:ext uri="{FF2B5EF4-FFF2-40B4-BE49-F238E27FC236}">
                <a16:creationId xmlns:a16="http://schemas.microsoft.com/office/drawing/2014/main" id="{E9B93FCA-07D3-47C3-A272-26EBA3E2C196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 b="0" smtClean="0"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6389" name="Rectangle 5">
            <a:extLst>
              <a:ext uri="{FF2B5EF4-FFF2-40B4-BE49-F238E27FC236}">
                <a16:creationId xmlns:a16="http://schemas.microsoft.com/office/drawing/2014/main" id="{93DFBBC0-AF9B-4645-B1EA-7D2FFF871631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 b="0">
                <a:cs typeface="Angsana New" panose="02020603050405020304" pitchFamily="18" charset="-34"/>
              </a:defRPr>
            </a:lvl1pPr>
          </a:lstStyle>
          <a:p>
            <a:fld id="{51DC3FB7-598B-4C0D-B28A-A5CAF5819BD3}" type="slidenum">
              <a:rPr lang="en-US" altLang="en-US"/>
              <a:pPr/>
              <a:t>‹#›</a:t>
            </a:fld>
            <a:endParaRPr lang="th-TH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4525003D-F69C-47A2-9ED4-45D675414D4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 b="0" smtClean="0"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B3FB3A38-A5C5-4E25-A03B-B02B1F3C3E4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 b="0" smtClean="0"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9156" name="Rectangle 4">
            <a:extLst>
              <a:ext uri="{FF2B5EF4-FFF2-40B4-BE49-F238E27FC236}">
                <a16:creationId xmlns:a16="http://schemas.microsoft.com/office/drawing/2014/main" id="{F042C076-A73D-45F1-B96A-FA6D3FF473A5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365" name="Rectangle 5">
            <a:extLst>
              <a:ext uri="{FF2B5EF4-FFF2-40B4-BE49-F238E27FC236}">
                <a16:creationId xmlns:a16="http://schemas.microsoft.com/office/drawing/2014/main" id="{C90C17A6-24C0-47A3-8D49-F7F5A6BA826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366" name="Rectangle 6">
            <a:extLst>
              <a:ext uri="{FF2B5EF4-FFF2-40B4-BE49-F238E27FC236}">
                <a16:creationId xmlns:a16="http://schemas.microsoft.com/office/drawing/2014/main" id="{72887F2A-AA40-48DF-B035-78A58492E63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 b="0" smtClean="0"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5367" name="Rectangle 7">
            <a:extLst>
              <a:ext uri="{FF2B5EF4-FFF2-40B4-BE49-F238E27FC236}">
                <a16:creationId xmlns:a16="http://schemas.microsoft.com/office/drawing/2014/main" id="{B7628B54-EE0D-4DC7-BAB7-3C064BF05C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 b="0">
                <a:cs typeface="Angsana New" panose="02020603050405020304" pitchFamily="18" charset="-34"/>
              </a:defRPr>
            </a:lvl1pPr>
          </a:lstStyle>
          <a:p>
            <a:fld id="{FBC1E002-7B22-4F93-AAB3-FA5A52731C30}" type="slidenum">
              <a:rPr lang="en-US" altLang="en-US"/>
              <a:pPr/>
              <a:t>‹#›</a:t>
            </a:fld>
            <a:endParaRPr lang="th-TH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ngsana New" pitchFamily="18" charset="-34"/>
      </a:defRPr>
    </a:lvl1pPr>
    <a:lvl2pPr marL="4572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ngsana New" pitchFamily="18" charset="-34"/>
      </a:defRPr>
    </a:lvl2pPr>
    <a:lvl3pPr marL="9144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ngsana New" pitchFamily="18" charset="-34"/>
      </a:defRPr>
    </a:lvl3pPr>
    <a:lvl4pPr marL="13716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ngsana New" pitchFamily="18" charset="-34"/>
      </a:defRPr>
    </a:lvl4pPr>
    <a:lvl5pPr marL="18288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ngsana New" pitchFamily="18" charset="-34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F549D531-CDF2-4C11-823E-0F01726D8A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defTabSz="990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defTabSz="990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defTabSz="990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defTabSz="990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eaLnBrk="1" hangingPunct="1"/>
            <a:fld id="{1E6E32FB-4A48-4D9C-A245-C6FAFB4E2D59}" type="slidenum">
              <a:rPr lang="en-US" altLang="en-US" sz="1300" b="0">
                <a:cs typeface="Angsana New" panose="02020603050405020304" pitchFamily="18" charset="-34"/>
              </a:rPr>
              <a:pPr eaLnBrk="1" hangingPunct="1"/>
              <a:t>8</a:t>
            </a:fld>
            <a:endParaRPr lang="th-TH" altLang="en-US" sz="1300" b="0">
              <a:cs typeface="Angsana New" panose="02020603050405020304" pitchFamily="18" charset="-34"/>
            </a:endParaRPr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2F14743D-EBEB-4B2A-8E73-F18909E98D4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1A16900F-FA07-4E17-B5E5-73069314D9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>
            <a:extLst>
              <a:ext uri="{FF2B5EF4-FFF2-40B4-BE49-F238E27FC236}">
                <a16:creationId xmlns:a16="http://schemas.microsoft.com/office/drawing/2014/main" id="{2096E06D-4933-4167-A66B-75F26426C64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defTabSz="990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defTabSz="990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defTabSz="990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defTabSz="990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eaLnBrk="1" hangingPunct="1"/>
            <a:fld id="{3FA308B6-376E-4A37-8AFD-2B758FA752A9}" type="slidenum">
              <a:rPr lang="en-US" altLang="en-US" sz="1300" b="0">
                <a:cs typeface="Angsana New" panose="02020603050405020304" pitchFamily="18" charset="-34"/>
              </a:rPr>
              <a:pPr eaLnBrk="1" hangingPunct="1"/>
              <a:t>22</a:t>
            </a:fld>
            <a:endParaRPr lang="th-TH" altLang="en-US" sz="1300" b="0">
              <a:cs typeface="Angsana New" panose="02020603050405020304" pitchFamily="18" charset="-34"/>
            </a:endParaRPr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BA7A7698-54BC-452C-B686-7B1EE02AFD1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id="{4E72F4ED-A44D-41C3-A6E2-2F6965F263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z="320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>
            <a:extLst>
              <a:ext uri="{FF2B5EF4-FFF2-40B4-BE49-F238E27FC236}">
                <a16:creationId xmlns:a16="http://schemas.microsoft.com/office/drawing/2014/main" id="{FD5420BE-8642-494B-962A-DD0293C58E0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defTabSz="990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defTabSz="990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defTabSz="990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defTabSz="990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eaLnBrk="1" hangingPunct="1"/>
            <a:fld id="{5F1DB2F5-8B8F-4697-8450-AEFB9633B26B}" type="slidenum">
              <a:rPr lang="en-US" altLang="en-US" sz="1300" b="0">
                <a:cs typeface="Angsana New" panose="02020603050405020304" pitchFamily="18" charset="-34"/>
              </a:rPr>
              <a:pPr eaLnBrk="1" hangingPunct="1"/>
              <a:t>23</a:t>
            </a:fld>
            <a:endParaRPr lang="th-TH" altLang="en-US" sz="1300" b="0">
              <a:cs typeface="Angsana New" panose="02020603050405020304" pitchFamily="18" charset="-34"/>
            </a:endParaRPr>
          </a:p>
        </p:txBody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C58105D1-F4C0-4703-8360-921C7BDB995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0420" name="Rectangle 3">
            <a:extLst>
              <a:ext uri="{FF2B5EF4-FFF2-40B4-BE49-F238E27FC236}">
                <a16:creationId xmlns:a16="http://schemas.microsoft.com/office/drawing/2014/main" id="{36C415CC-8D95-404F-A09D-9FC7FB0017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z="320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>
            <a:extLst>
              <a:ext uri="{FF2B5EF4-FFF2-40B4-BE49-F238E27FC236}">
                <a16:creationId xmlns:a16="http://schemas.microsoft.com/office/drawing/2014/main" id="{9805EB91-F7BE-482C-B8E2-B2A22EAABC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defTabSz="990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defTabSz="990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defTabSz="990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defTabSz="990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eaLnBrk="1" hangingPunct="1"/>
            <a:fld id="{D4DBCE79-0333-4147-8F24-463D5F3156C4}" type="slidenum">
              <a:rPr lang="en-US" altLang="en-US" sz="1300" b="0">
                <a:cs typeface="Angsana New" panose="02020603050405020304" pitchFamily="18" charset="-34"/>
              </a:rPr>
              <a:pPr eaLnBrk="1" hangingPunct="1"/>
              <a:t>24</a:t>
            </a:fld>
            <a:endParaRPr lang="th-TH" altLang="en-US" sz="1300" b="0">
              <a:cs typeface="Angsana New" panose="02020603050405020304" pitchFamily="18" charset="-34"/>
            </a:endParaRPr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CC4F378A-0FDE-4E06-B825-502FCDE7B63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6924789C-FD6B-4436-BC7D-596A195B80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z="320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58A8572A-3615-43BB-B867-097FF90082B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defTabSz="990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defTabSz="990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defTabSz="990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defTabSz="990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eaLnBrk="1" hangingPunct="1"/>
            <a:fld id="{744817C6-4758-4FE4-89C4-700856CCCA68}" type="slidenum">
              <a:rPr lang="en-US" altLang="en-US" sz="1300" b="0">
                <a:cs typeface="Angsana New" panose="02020603050405020304" pitchFamily="18" charset="-34"/>
              </a:rPr>
              <a:pPr eaLnBrk="1" hangingPunct="1"/>
              <a:t>9</a:t>
            </a:fld>
            <a:endParaRPr lang="th-TH" altLang="en-US" sz="1300" b="0">
              <a:cs typeface="Angsana New" panose="02020603050405020304" pitchFamily="18" charset="-34"/>
            </a:endParaRPr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800ABA82-391A-47E6-94AD-B355587AFA9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BEBBD35C-1011-4D84-9DD5-61521CA3B0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08F42F8B-4143-45FC-8BC4-020AACF77F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defTabSz="990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defTabSz="990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defTabSz="990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defTabSz="990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eaLnBrk="1" hangingPunct="1"/>
            <a:fld id="{6FA9E5AD-DCC1-4ACA-891A-283D339399B2}" type="slidenum">
              <a:rPr lang="en-US" altLang="en-US" sz="1300" b="0">
                <a:cs typeface="Angsana New" panose="02020603050405020304" pitchFamily="18" charset="-34"/>
              </a:rPr>
              <a:pPr eaLnBrk="1" hangingPunct="1"/>
              <a:t>11</a:t>
            </a:fld>
            <a:endParaRPr lang="th-TH" altLang="en-US" sz="1300" b="0">
              <a:cs typeface="Angsana New" panose="02020603050405020304" pitchFamily="18" charset="-34"/>
            </a:endParaRPr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495A5169-7B3B-4852-8C97-B672CB7455C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E888756E-313B-4A59-B5B3-E55CACB46A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E1D76D8B-58E9-41DF-9DDB-6621798F49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defTabSz="990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defTabSz="990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defTabSz="990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defTabSz="990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eaLnBrk="1" hangingPunct="1"/>
            <a:fld id="{9ECAFD88-0776-4372-B526-4B0D9C6B859E}" type="slidenum">
              <a:rPr lang="en-US" altLang="en-US" sz="1300" b="0">
                <a:cs typeface="Angsana New" panose="02020603050405020304" pitchFamily="18" charset="-34"/>
              </a:rPr>
              <a:pPr eaLnBrk="1" hangingPunct="1"/>
              <a:t>16</a:t>
            </a:fld>
            <a:endParaRPr lang="th-TH" altLang="en-US" sz="1300" b="0">
              <a:cs typeface="Angsana New" panose="02020603050405020304" pitchFamily="18" charset="-34"/>
            </a:endParaRPr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C825DA08-2235-44D8-AAA9-C8B78BBE94D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4B56BB61-3677-4FD4-B6C0-5E0F5DE712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th-TH" altLang="en-US" sz="3200">
                <a:latin typeface="Browallia New" panose="020B0604020202020204" pitchFamily="34" charset="-34"/>
                <a:cs typeface="Browallia New" panose="020B0604020202020204" pitchFamily="34" charset="-34"/>
              </a:rPr>
              <a:t>สินค้าเสื้อผ้าสำเร็จรูปซึ่งตัดเย็บในไทยโดยใช้ผ้าที่นำเข้าจากออสเตรเลีย  จะเสียภาษีนำเข้าสำหรับมูลค่าส่วนของค่าตัดเย็บเท่านั้น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8A73C8FD-443A-4425-82AB-843374A724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defTabSz="990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defTabSz="990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defTabSz="990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defTabSz="990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eaLnBrk="1" hangingPunct="1"/>
            <a:fld id="{2EC758D5-EDFA-4017-A125-D1D17BC5236E}" type="slidenum">
              <a:rPr lang="en-US" altLang="en-US" sz="1300" b="0">
                <a:cs typeface="Angsana New" panose="02020603050405020304" pitchFamily="18" charset="-34"/>
              </a:rPr>
              <a:pPr eaLnBrk="1" hangingPunct="1"/>
              <a:t>17</a:t>
            </a:fld>
            <a:endParaRPr lang="th-TH" altLang="en-US" sz="1300" b="0">
              <a:cs typeface="Angsana New" panose="02020603050405020304" pitchFamily="18" charset="-34"/>
            </a:endParaRPr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C7197D2C-6F49-480B-A2EA-7A989185ED1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CEE78D32-753B-4403-9615-47C5F3AF30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th-TH" altLang="en-US" sz="3200">
                <a:latin typeface="Browallia New" panose="020B0604020202020204" pitchFamily="34" charset="-34"/>
                <a:cs typeface="Browallia New" panose="020B0604020202020204" pitchFamily="34" charset="-34"/>
              </a:rPr>
              <a:t>สินค้าเสื้อผ้าสำเร็จรูปซึ่งตัดเย็บในไทยโดยใช้ผ้าที่นำเข้าจากออสเตรเลีย  จะเสียภาษีนำเข้าสำหรับมูลค่าส่วนของค่าตัดเย็บเท่านั้น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ED19A295-79C9-47E8-8FD0-FBC7EB0D156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defTabSz="990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defTabSz="990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defTabSz="990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defTabSz="990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eaLnBrk="1" hangingPunct="1"/>
            <a:fld id="{39BA5C47-695D-4C52-AE8A-D38A465D142D}" type="slidenum">
              <a:rPr lang="en-US" altLang="en-US" sz="1300" b="0">
                <a:cs typeface="Angsana New" panose="02020603050405020304" pitchFamily="18" charset="-34"/>
              </a:rPr>
              <a:pPr eaLnBrk="1" hangingPunct="1"/>
              <a:t>18</a:t>
            </a:fld>
            <a:endParaRPr lang="th-TH" altLang="en-US" sz="1300" b="0">
              <a:cs typeface="Angsana New" panose="02020603050405020304" pitchFamily="18" charset="-34"/>
            </a:endParaRPr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FFFB4CAB-9EEA-4082-BBA8-0B907C40A27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BB7A18A9-C24C-4168-8F78-7379432F8F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th-TH" altLang="en-US" sz="3200">
                <a:latin typeface="Browallia New" panose="020B0604020202020204" pitchFamily="34" charset="-34"/>
                <a:cs typeface="Browallia New" panose="020B0604020202020204" pitchFamily="34" charset="-34"/>
              </a:rPr>
              <a:t>สินค้าเสื้อผ้าสำเร็จรูปซึ่งตัดเย็บในไทยโดยใช้ผ้าที่นำเข้าจากออสเตรเลีย  จะเสียภาษีนำเข้าสำหรับมูลค่าส่วนของค่าตัดเย็บเท่านั้น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>
            <a:extLst>
              <a:ext uri="{FF2B5EF4-FFF2-40B4-BE49-F238E27FC236}">
                <a16:creationId xmlns:a16="http://schemas.microsoft.com/office/drawing/2014/main" id="{9D1D2391-F994-49A4-A0C0-2F939183B3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defTabSz="990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defTabSz="990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defTabSz="990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defTabSz="990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eaLnBrk="1" hangingPunct="1"/>
            <a:fld id="{93AFE71B-9D32-4AF7-A2A5-130BD4DD1EE3}" type="slidenum">
              <a:rPr lang="en-US" altLang="en-US" sz="1300" b="0">
                <a:cs typeface="Angsana New" panose="02020603050405020304" pitchFamily="18" charset="-34"/>
              </a:rPr>
              <a:pPr eaLnBrk="1" hangingPunct="1"/>
              <a:t>19</a:t>
            </a:fld>
            <a:endParaRPr lang="th-TH" altLang="en-US" sz="1300" b="0">
              <a:cs typeface="Angsana New" panose="02020603050405020304" pitchFamily="18" charset="-34"/>
            </a:endParaRPr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0B003905-D543-433C-827D-D4C6AB890CC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C6307B87-4BDF-4625-894C-98879041DD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th-TH" altLang="en-US" sz="3200">
                <a:latin typeface="Browallia New" panose="020B0604020202020204" pitchFamily="34" charset="-34"/>
                <a:cs typeface="Browallia New" panose="020B0604020202020204" pitchFamily="34" charset="-34"/>
              </a:rPr>
              <a:t>สินค้าเสื้อผ้าสำเร็จรูปซึ่งตัดเย็บในไทยโดยใช้ผ้าที่นำเข้าจากออสเตรเลีย  จะเสียภาษีนำเข้าสำหรับมูลค่าส่วนของค่าตัดเย็บเท่านั้น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>
            <a:extLst>
              <a:ext uri="{FF2B5EF4-FFF2-40B4-BE49-F238E27FC236}">
                <a16:creationId xmlns:a16="http://schemas.microsoft.com/office/drawing/2014/main" id="{E5925D53-4C00-46EB-AB7A-8F592C184F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defTabSz="990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defTabSz="990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defTabSz="990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defTabSz="990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eaLnBrk="1" hangingPunct="1"/>
            <a:fld id="{C9F3A80F-A9CA-452F-AA72-C00D770A7FD8}" type="slidenum">
              <a:rPr lang="en-US" altLang="en-US" sz="1300" b="0">
                <a:cs typeface="Angsana New" panose="02020603050405020304" pitchFamily="18" charset="-34"/>
              </a:rPr>
              <a:pPr eaLnBrk="1" hangingPunct="1"/>
              <a:t>20</a:t>
            </a:fld>
            <a:endParaRPr lang="th-TH" altLang="en-US" sz="1300" b="0">
              <a:cs typeface="Angsana New" panose="02020603050405020304" pitchFamily="18" charset="-34"/>
            </a:endParaRPr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71B78B04-DC8D-47DF-9DA7-7F3A8AFBF2B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F407CAB1-C631-47A4-8F74-559FCAB829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th-TH" altLang="en-US" sz="3200">
                <a:latin typeface="Browallia New" panose="020B0604020202020204" pitchFamily="34" charset="-34"/>
                <a:cs typeface="Browallia New" panose="020B0604020202020204" pitchFamily="34" charset="-34"/>
              </a:rPr>
              <a:t>สินค้าเสื้อผ้าสำเร็จรูปซึ่งตัดเย็บในไทยโดยใช้ผ้าที่นำเข้าจากออสเตรเลีย  จะเสียภาษีนำเข้าสำหรับมูลค่าส่วนของค่าตัดเย็บเท่านั้น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>
            <a:extLst>
              <a:ext uri="{FF2B5EF4-FFF2-40B4-BE49-F238E27FC236}">
                <a16:creationId xmlns:a16="http://schemas.microsoft.com/office/drawing/2014/main" id="{814D457A-6684-44B4-AC01-6C2A23C02C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defTabSz="990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defTabSz="990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defTabSz="990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defTabSz="990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eaLnBrk="1" hangingPunct="1"/>
            <a:fld id="{B5937504-082E-4ED6-AD85-EBED31F7D3CD}" type="slidenum">
              <a:rPr lang="en-US" altLang="en-US" sz="1300" b="0">
                <a:cs typeface="Angsana New" panose="02020603050405020304" pitchFamily="18" charset="-34"/>
              </a:rPr>
              <a:pPr eaLnBrk="1" hangingPunct="1"/>
              <a:t>21</a:t>
            </a:fld>
            <a:endParaRPr lang="th-TH" altLang="en-US" sz="1300" b="0">
              <a:cs typeface="Angsana New" panose="02020603050405020304" pitchFamily="18" charset="-34"/>
            </a:endParaRPr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27D9ACB9-B6F8-4DDE-8211-ABD96F9F9BF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16E76530-5F3E-4B5B-9F15-E2478A6DA3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z="320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10D185B-CC71-48B7-9384-14C576AEE4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14B22C0-ABF1-4F5C-8D31-1A04E8AB38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448C4B9-613F-4E46-8FCA-133CED8575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CF1A23-0D79-448C-ABE1-D5BED6729224}" type="slidenum">
              <a:rPr lang="en-US" altLang="en-US"/>
              <a:pPr/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1278859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BC790F3-ABE8-4173-B6B7-28D4D58BCF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2585E1D-6198-4E4F-AD81-83BA33647C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7119A91-FBFF-49AC-B45D-AFC3E34E98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7BE385-859E-411E-8C84-820786522260}" type="slidenum">
              <a:rPr lang="en-US" altLang="en-US"/>
              <a:pPr/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176006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AFD1921-A254-4095-98BA-EE1F59F04E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06BA5CA-40EC-42FC-9A70-A26D7A4913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4BF51CE-F38C-4844-8693-47F8D58E0B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33C92B-2B55-4B6F-A1B7-462FD73E25F9}" type="slidenum">
              <a:rPr lang="en-US" altLang="en-US"/>
              <a:pPr/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339046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B05AE77-0EEB-4DDD-A315-7F70B1A5D3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1D7097-AD9A-430D-B734-E36D3336C5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7E70A4-22C9-414B-9B8C-20B55D704D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B86165-458A-464F-8BEB-7090AAED96F4}" type="slidenum">
              <a:rPr lang="en-US" altLang="en-US"/>
              <a:pPr/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34685842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D9626C1-3431-48ED-8378-A380281B31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A2A328B-670C-4069-9016-36EF149509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2EA2E6C-D430-442C-9353-8A6E571952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A50E2C-FE68-468A-B94C-AF027BAE9193}" type="slidenum">
              <a:rPr lang="en-US" altLang="en-US"/>
              <a:pPr/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3849547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AD4257E-C1E3-4813-B963-B7B8C2F27F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969ACCD-D84C-4704-93AB-FD82E46A2C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FC0BBA9-B3BF-4940-8DEB-C8691A8E3F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0E102D-09BF-4E47-BC10-6827A1D7EA98}" type="slidenum">
              <a:rPr lang="en-US" altLang="en-US"/>
              <a:pPr/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1770271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0DC4462-6B6E-40E8-8B08-75222E8583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C3F8FC8-E794-41E8-86EE-136A79068B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77AFC03-24B7-493F-BFA9-5264B9A201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6D2331-4961-4CBC-81B4-AB70D8B5B38C}" type="slidenum">
              <a:rPr lang="en-US" altLang="en-US"/>
              <a:pPr/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3446674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104A512-0C62-4A62-8168-14B49A0C3A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8CBE10-D057-4CCD-8974-01FB58E9ED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3D211FE-BFA0-4F79-A788-DED6411874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D9E0E2-9D17-490F-93DD-308A099129B5}" type="slidenum">
              <a:rPr lang="en-US" altLang="en-US"/>
              <a:pPr/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4047813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45E1310-7EA6-4215-9A85-8952CB3522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C95EC18-6CED-4161-83D6-C0B4C931CE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5562612-17EB-4CC9-B8D5-2B26763AFC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822008-07B2-4463-BD72-CC2007531EDE}" type="slidenum">
              <a:rPr lang="en-US" altLang="en-US"/>
              <a:pPr/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737703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C42337D-FEB8-4B4D-8998-F84F549228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AFC046A-A70E-4504-B997-4A092F883B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1184713-A6BF-4D9A-8282-B92DECD4A9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777611-B300-4245-80BB-6C00805593ED}" type="slidenum">
              <a:rPr lang="en-US" altLang="en-US"/>
              <a:pPr/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1908349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EAF7F86-8974-4B75-8A95-DE261D39BE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E6A5771-1232-478C-A094-6B8633E399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5DB3F85-1D1E-4AA5-8877-245764EA88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0E012D-0412-40A6-AE77-FB427FAF4C4C}" type="slidenum">
              <a:rPr lang="en-US" altLang="en-US"/>
              <a:pPr/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975698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D5012FE-04BC-4BD1-9B3F-BF52DD34C1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0F54AC6-68E1-4B20-8A77-ED2C230499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5DD1637-B335-4D77-8E76-0113361AAE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060448-58CE-4B83-BCD5-798671E18A77}" type="slidenum">
              <a:rPr lang="en-US" altLang="en-US"/>
              <a:pPr/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2895426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34036F9-CE8B-4443-9FA4-0AD5CBE1A2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70A4AE8-D002-4993-9BFC-FB7ACEDBFB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DD16C80-B9F3-4AEB-AED0-2990B7E003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EF59C6-636B-4DCE-83B2-716412642EA1}" type="slidenum">
              <a:rPr lang="en-US" altLang="en-US"/>
              <a:pPr/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707012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34B0668-89F4-4E21-AFBC-CF521777AB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6A68714-0EC0-4483-ADAD-A38AEA3EF9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A8D3C74-70E0-4309-870D-A3542B712F9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B1AFAA1-F25D-4746-9BB2-D1F1CF70F00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smtClean="0"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B21B11E-D057-4712-AE31-BFC5CE18F46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cs typeface="Angsana New" panose="02020603050405020304" pitchFamily="18" charset="-34"/>
              </a:defRPr>
            </a:lvl1pPr>
          </a:lstStyle>
          <a:p>
            <a:fld id="{7018F0B1-D1D3-4CE2-9B62-6EE8F310108C}" type="slidenum">
              <a:rPr lang="en-US" altLang="en-US"/>
              <a:pPr/>
              <a:t>‹#›</a:t>
            </a:fld>
            <a:endParaRPr lang="th-TH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2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4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5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15.png"/><Relationship Id="rId9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7">
            <a:extLst>
              <a:ext uri="{FF2B5EF4-FFF2-40B4-BE49-F238E27FC236}">
                <a16:creationId xmlns:a16="http://schemas.microsoft.com/office/drawing/2014/main" id="{569C5782-E983-4281-A6AC-DB754BA17C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304800"/>
            <a:ext cx="6858000" cy="1828800"/>
          </a:xfrm>
          <a:prstGeom prst="rect">
            <a:avLst/>
          </a:prstGeom>
          <a:solidFill>
            <a:schemeClr val="hlink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algn="ctr" eaLnBrk="1" hangingPunct="1"/>
            <a:r>
              <a:rPr lang="en-US" altLang="en-US" sz="4000">
                <a:solidFill>
                  <a:srgbClr val="0000CC"/>
                </a:solidFill>
                <a:latin typeface="Comic Sans MS" panose="030F0702030302020204" pitchFamily="66" charset="0"/>
                <a:cs typeface="Angsana New" panose="02020603050405020304" pitchFamily="18" charset="-34"/>
              </a:rPr>
              <a:t>Access to </a:t>
            </a:r>
          </a:p>
          <a:p>
            <a:pPr algn="ctr" eaLnBrk="1" hangingPunct="1"/>
            <a:r>
              <a:rPr lang="en-US" altLang="en-US" sz="4000">
                <a:solidFill>
                  <a:srgbClr val="0000CC"/>
                </a:solidFill>
                <a:latin typeface="Comic Sans MS" panose="030F0702030302020204" pitchFamily="66" charset="0"/>
                <a:cs typeface="Angsana New" panose="02020603050405020304" pitchFamily="18" charset="-34"/>
              </a:rPr>
              <a:t>Australian &amp; New Zealand Market</a:t>
            </a:r>
          </a:p>
        </p:txBody>
      </p:sp>
      <p:sp>
        <p:nvSpPr>
          <p:cNvPr id="2051" name="Rectangle 18">
            <a:extLst>
              <a:ext uri="{FF2B5EF4-FFF2-40B4-BE49-F238E27FC236}">
                <a16:creationId xmlns:a16="http://schemas.microsoft.com/office/drawing/2014/main" id="{3E859206-D4F3-4D4A-9139-6A339DD7BE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2362200"/>
            <a:ext cx="6858000" cy="1143000"/>
          </a:xfrm>
          <a:prstGeom prst="rect">
            <a:avLst/>
          </a:prstGeom>
          <a:solidFill>
            <a:srgbClr val="CCCC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algn="ctr" eaLnBrk="1" hangingPunct="1"/>
            <a:r>
              <a:rPr lang="th-TH" altLang="en-US" sz="4400">
                <a:solidFill>
                  <a:srgbClr val="0000CC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เจาะตลาดออสเตรเลียและนิวซีแลนด์</a:t>
            </a:r>
          </a:p>
        </p:txBody>
      </p:sp>
      <p:sp>
        <p:nvSpPr>
          <p:cNvPr id="2052" name="Rectangle 19">
            <a:extLst>
              <a:ext uri="{FF2B5EF4-FFF2-40B4-BE49-F238E27FC236}">
                <a16:creationId xmlns:a16="http://schemas.microsoft.com/office/drawing/2014/main" id="{78291658-7013-4D63-931B-F759A835F9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3657600"/>
            <a:ext cx="6858000" cy="1143000"/>
          </a:xfrm>
          <a:prstGeom prst="rect">
            <a:avLst/>
          </a:prstGeom>
          <a:solidFill>
            <a:srgbClr val="CCCC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algn="ctr" eaLnBrk="1" hangingPunct="1"/>
            <a:r>
              <a:rPr lang="th-TH" altLang="en-US">
                <a:solidFill>
                  <a:srgbClr val="000099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สุภัฒ สงวนดีกุล</a:t>
            </a:r>
          </a:p>
          <a:p>
            <a:pPr algn="ctr" eaLnBrk="1" hangingPunct="1"/>
            <a:r>
              <a:rPr lang="th-TH" altLang="en-US">
                <a:solidFill>
                  <a:srgbClr val="000099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ผู้อำนวยการ</a:t>
            </a:r>
          </a:p>
          <a:p>
            <a:pPr algn="ctr" eaLnBrk="1" hangingPunct="1"/>
            <a:r>
              <a:rPr lang="th-TH" altLang="en-US">
                <a:solidFill>
                  <a:srgbClr val="000099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สำนักงานส่งเสริมการค้าฯ ณ นครซิดนีย์</a:t>
            </a:r>
          </a:p>
        </p:txBody>
      </p:sp>
      <p:pic>
        <p:nvPicPr>
          <p:cNvPr id="2053" name="Picture 23" descr="newzealand_flag_2004-worldfactbook">
            <a:extLst>
              <a:ext uri="{FF2B5EF4-FFF2-40B4-BE49-F238E27FC236}">
                <a16:creationId xmlns:a16="http://schemas.microsoft.com/office/drawing/2014/main" id="{87CA1D3C-959B-4631-A1F1-FA9688A58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876800"/>
            <a:ext cx="2438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25" descr="australia flag 2">
            <a:extLst>
              <a:ext uri="{FF2B5EF4-FFF2-40B4-BE49-F238E27FC236}">
                <a16:creationId xmlns:a16="http://schemas.microsoft.com/office/drawing/2014/main" id="{137314E7-B682-4CDD-8FEC-73520F420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876800"/>
            <a:ext cx="2438400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Text Box 27">
            <a:extLst>
              <a:ext uri="{FF2B5EF4-FFF2-40B4-BE49-F238E27FC236}">
                <a16:creationId xmlns:a16="http://schemas.microsoft.com/office/drawing/2014/main" id="{1A1707F1-9DFB-482C-8AFA-9C97E3161F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0325" y="6162675"/>
            <a:ext cx="184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world">
            <a:extLst>
              <a:ext uri="{FF2B5EF4-FFF2-40B4-BE49-F238E27FC236}">
                <a16:creationId xmlns:a16="http://schemas.microsoft.com/office/drawing/2014/main" id="{A25399C8-E9B2-4400-AE2D-DE2380295B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95400"/>
            <a:ext cx="6629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0973" name="Group 13">
            <a:extLst>
              <a:ext uri="{FF2B5EF4-FFF2-40B4-BE49-F238E27FC236}">
                <a16:creationId xmlns:a16="http://schemas.microsoft.com/office/drawing/2014/main" id="{BA43DD05-9713-489A-B96C-D02A1170E8D8}"/>
              </a:ext>
            </a:extLst>
          </p:cNvPr>
          <p:cNvGrpSpPr>
            <a:grpSpLocks/>
          </p:cNvGrpSpPr>
          <p:nvPr/>
        </p:nvGrpSpPr>
        <p:grpSpPr bwMode="auto">
          <a:xfrm>
            <a:off x="4572000" y="3657600"/>
            <a:ext cx="2743200" cy="1752600"/>
            <a:chOff x="2928" y="2352"/>
            <a:chExt cx="1584" cy="1104"/>
          </a:xfrm>
        </p:grpSpPr>
        <p:sp>
          <p:nvSpPr>
            <p:cNvPr id="11271" name="Oval 4">
              <a:extLst>
                <a:ext uri="{FF2B5EF4-FFF2-40B4-BE49-F238E27FC236}">
                  <a16:creationId xmlns:a16="http://schemas.microsoft.com/office/drawing/2014/main" id="{CDCD4D45-F251-4B34-8033-303225618B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8" y="2352"/>
              <a:ext cx="624" cy="576"/>
            </a:xfrm>
            <a:prstGeom prst="ellips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50195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9pPr>
            </a:lstStyle>
            <a:p>
              <a:pPr algn="ctr" eaLnBrk="1" hangingPunct="1"/>
              <a:endParaRPr lang="en-US" altLang="en-US">
                <a:cs typeface="Angsana New" panose="02020603050405020304" pitchFamily="18" charset="-34"/>
              </a:endParaRPr>
            </a:p>
          </p:txBody>
        </p:sp>
        <p:cxnSp>
          <p:nvCxnSpPr>
            <p:cNvPr id="11272" name="AutoShape 5">
              <a:extLst>
                <a:ext uri="{FF2B5EF4-FFF2-40B4-BE49-F238E27FC236}">
                  <a16:creationId xmlns:a16="http://schemas.microsoft.com/office/drawing/2014/main" id="{515FFCA7-20C7-4E36-B8AE-F03599DE4F6F}"/>
                </a:ext>
              </a:extLst>
            </p:cNvPr>
            <p:cNvCxnSpPr>
              <a:cxnSpLocks noChangeShapeType="1"/>
              <a:stCxn id="11271" idx="3"/>
              <a:endCxn id="40967" idx="0"/>
            </p:cNvCxnSpPr>
            <p:nvPr/>
          </p:nvCxnSpPr>
          <p:spPr bwMode="auto">
            <a:xfrm flipH="1">
              <a:off x="2928" y="2856"/>
              <a:ext cx="1051" cy="600"/>
            </a:xfrm>
            <a:prstGeom prst="straightConnector1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966" name="Text Box 6">
            <a:extLst>
              <a:ext uri="{FF2B5EF4-FFF2-40B4-BE49-F238E27FC236}">
                <a16:creationId xmlns:a16="http://schemas.microsoft.com/office/drawing/2014/main" id="{3BE0C239-3E40-44C3-8B72-1057A98260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838200"/>
            <a:ext cx="2971800" cy="579438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th-TH" altLang="en-US" sz="3200">
                <a:latin typeface="Browallia New" panose="020B0604020202020204" pitchFamily="34" charset="-34"/>
              </a:rPr>
              <a:t>......อยู่ในซีกโลกใต้</a:t>
            </a:r>
          </a:p>
        </p:txBody>
      </p:sp>
      <p:sp>
        <p:nvSpPr>
          <p:cNvPr id="40967" name="Rectangle 7">
            <a:extLst>
              <a:ext uri="{FF2B5EF4-FFF2-40B4-BE49-F238E27FC236}">
                <a16:creationId xmlns:a16="http://schemas.microsoft.com/office/drawing/2014/main" id="{118917CB-646B-4694-850B-735D0C440A4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971800" y="5486400"/>
            <a:ext cx="3352800" cy="457200"/>
          </a:xfrm>
          <a:solidFill>
            <a:srgbClr val="FFFF00">
              <a:alpha val="50195"/>
            </a:srgbClr>
          </a:solidFill>
        </p:spPr>
        <p:txBody>
          <a:bodyPr/>
          <a:lstStyle/>
          <a:p>
            <a:pPr eaLnBrk="1" hangingPunct="1"/>
            <a:r>
              <a:rPr lang="en-US" altLang="en-US" sz="3200"/>
              <a:t>“Down Under”</a:t>
            </a:r>
            <a:endParaRPr lang="th-TH" altLang="en-US" sz="3200"/>
          </a:p>
        </p:txBody>
      </p:sp>
      <p:sp>
        <p:nvSpPr>
          <p:cNvPr id="11270" name="Text Box 14">
            <a:extLst>
              <a:ext uri="{FF2B5EF4-FFF2-40B4-BE49-F238E27FC236}">
                <a16:creationId xmlns:a16="http://schemas.microsoft.com/office/drawing/2014/main" id="{BF444B09-30AE-4B34-8124-FC4A645442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0"/>
            <a:ext cx="6172200" cy="579438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th-TH" altLang="en-US" sz="3200" i="1">
                <a:solidFill>
                  <a:schemeClr val="accent2"/>
                </a:solidFill>
                <a:latin typeface="Browallia New" panose="020B0604020202020204" pitchFamily="34" charset="-34"/>
              </a:rPr>
              <a:t>ทำความรู้จัก </a:t>
            </a:r>
            <a:r>
              <a:rPr lang="en-US" altLang="en-US" sz="3200" i="1">
                <a:solidFill>
                  <a:schemeClr val="accent2"/>
                </a:solidFill>
                <a:latin typeface="Browallia New" panose="020B0604020202020204" pitchFamily="34" charset="-34"/>
              </a:rPr>
              <a:t>“</a:t>
            </a:r>
            <a:r>
              <a:rPr lang="th-TH" altLang="en-US" sz="3200" i="1">
                <a:solidFill>
                  <a:schemeClr val="accent2"/>
                </a:solidFill>
                <a:latin typeface="Browallia New" panose="020B0604020202020204" pitchFamily="34" charset="-34"/>
              </a:rPr>
              <a:t>ตลาดออสเตรเลีย</a:t>
            </a:r>
            <a:r>
              <a:rPr lang="en-US" altLang="en-US" sz="3200" i="1">
                <a:solidFill>
                  <a:schemeClr val="accent2"/>
                </a:solidFill>
                <a:latin typeface="Browallia New" panose="020B0604020202020204" pitchFamily="34" charset="-34"/>
              </a:rPr>
              <a:t>-</a:t>
            </a:r>
            <a:r>
              <a:rPr lang="th-TH" altLang="en-US" sz="3200" i="1">
                <a:solidFill>
                  <a:schemeClr val="accent2"/>
                </a:solidFill>
                <a:latin typeface="Browallia New" panose="020B0604020202020204" pitchFamily="34" charset="-34"/>
              </a:rPr>
              <a:t>นิวซีแลนด์</a:t>
            </a:r>
            <a:r>
              <a:rPr lang="en-US" altLang="en-US" sz="3200" i="1">
                <a:solidFill>
                  <a:schemeClr val="accent2"/>
                </a:solidFill>
                <a:latin typeface="Browallia New" panose="020B0604020202020204" pitchFamily="34" charset="-34"/>
              </a:rPr>
              <a:t>”</a:t>
            </a:r>
            <a:endParaRPr lang="th-TH" altLang="en-US" sz="3200" i="1">
              <a:solidFill>
                <a:schemeClr val="accent2"/>
              </a:solidFill>
              <a:latin typeface="Browallia New" panose="020B0604020202020204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6" grpId="0" animBg="1" autoUpdateAnimBg="0"/>
      <p:bldP spid="40967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0" descr="nz-flag">
            <a:extLst>
              <a:ext uri="{FF2B5EF4-FFF2-40B4-BE49-F238E27FC236}">
                <a16:creationId xmlns:a16="http://schemas.microsoft.com/office/drawing/2014/main" id="{DEFF493B-B61B-4642-8E61-8CA90D10FA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58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609975"/>
            <a:ext cx="4495800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15" descr="Australia">
            <a:extLst>
              <a:ext uri="{FF2B5EF4-FFF2-40B4-BE49-F238E27FC236}">
                <a16:creationId xmlns:a16="http://schemas.microsoft.com/office/drawing/2014/main" id="{91F0212C-F6BC-4D90-9F6F-7FBA670F8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52000" contrast="5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388620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 Box 3">
            <a:extLst>
              <a:ext uri="{FF2B5EF4-FFF2-40B4-BE49-F238E27FC236}">
                <a16:creationId xmlns:a16="http://schemas.microsoft.com/office/drawing/2014/main" id="{BD97605A-B11A-4BCF-A507-2B68A0E414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0"/>
            <a:ext cx="4876800" cy="519113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th-TH" altLang="en-US" b="0" i="1">
                <a:latin typeface="Browallia New" panose="020B0604020202020204" pitchFamily="34" charset="-34"/>
              </a:rPr>
              <a:t>ทำความรู้จัก </a:t>
            </a:r>
            <a:r>
              <a:rPr lang="en-US" altLang="en-US" b="0" i="1">
                <a:latin typeface="Browallia New" panose="020B0604020202020204" pitchFamily="34" charset="-34"/>
              </a:rPr>
              <a:t>“</a:t>
            </a:r>
            <a:r>
              <a:rPr lang="th-TH" altLang="en-US" b="0" i="1">
                <a:latin typeface="Browallia New" panose="020B0604020202020204" pitchFamily="34" charset="-34"/>
              </a:rPr>
              <a:t>ตลาดออสเตรเลีย</a:t>
            </a:r>
            <a:r>
              <a:rPr lang="en-US" altLang="en-US" b="0" i="1">
                <a:latin typeface="Browallia New" panose="020B0604020202020204" pitchFamily="34" charset="-34"/>
              </a:rPr>
              <a:t>-</a:t>
            </a:r>
            <a:r>
              <a:rPr lang="th-TH" altLang="en-US" b="0" i="1">
                <a:latin typeface="Browallia New" panose="020B0604020202020204" pitchFamily="34" charset="-34"/>
              </a:rPr>
              <a:t>นิวซีแลนด์</a:t>
            </a:r>
            <a:r>
              <a:rPr lang="en-US" altLang="en-US" b="0" i="1">
                <a:latin typeface="Browallia New" panose="020B0604020202020204" pitchFamily="34" charset="-34"/>
              </a:rPr>
              <a:t>”</a:t>
            </a:r>
            <a:endParaRPr lang="th-TH" altLang="en-US" b="0" i="1">
              <a:latin typeface="Browallia New" panose="020B0604020202020204" pitchFamily="34" charset="-34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F5BBD1B0-0180-4361-A7DC-DF3B23E23A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295400"/>
            <a:ext cx="2133600" cy="579438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h-TH" altLang="en-US" sz="3200">
                <a:latin typeface="Browallia New" panose="020B0604020202020204" pitchFamily="34" charset="-34"/>
                <a:cs typeface="Browallia New" panose="020B0604020202020204" pitchFamily="34" charset="-34"/>
              </a:rPr>
              <a:t>พลเมืองน้อย</a:t>
            </a:r>
          </a:p>
        </p:txBody>
      </p:sp>
      <p:sp>
        <p:nvSpPr>
          <p:cNvPr id="12293" name="Text Box 5">
            <a:extLst>
              <a:ext uri="{FF2B5EF4-FFF2-40B4-BE49-F238E27FC236}">
                <a16:creationId xmlns:a16="http://schemas.microsoft.com/office/drawing/2014/main" id="{139F3317-D46C-486C-BF26-0A48A5845C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981200"/>
            <a:ext cx="2133600" cy="1066800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h-TH" altLang="en-US" sz="3200">
                <a:latin typeface="Browallia New" panose="020B0604020202020204" pitchFamily="34" charset="-34"/>
                <a:cs typeface="Browallia New" panose="020B0604020202020204" pitchFamily="34" charset="-34"/>
              </a:rPr>
              <a:t>เมืองกระจายอยู่แนวชายฝั่ง</a:t>
            </a:r>
          </a:p>
        </p:txBody>
      </p:sp>
      <p:sp>
        <p:nvSpPr>
          <p:cNvPr id="12294" name="Text Box 6">
            <a:extLst>
              <a:ext uri="{FF2B5EF4-FFF2-40B4-BE49-F238E27FC236}">
                <a16:creationId xmlns:a16="http://schemas.microsoft.com/office/drawing/2014/main" id="{C664B331-B108-4374-A967-100FAD146B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810000"/>
            <a:ext cx="2133600" cy="1066800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h-TH" altLang="en-US" sz="3200">
                <a:latin typeface="Browallia New" panose="020B0604020202020204" pitchFamily="34" charset="-34"/>
                <a:cs typeface="Browallia New" panose="020B0604020202020204" pitchFamily="34" charset="-34"/>
              </a:rPr>
              <a:t>ผู้คนมาจากหลากเชื้อชาติ </a:t>
            </a:r>
          </a:p>
        </p:txBody>
      </p:sp>
      <p:sp>
        <p:nvSpPr>
          <p:cNvPr id="12295" name="Text Box 7">
            <a:extLst>
              <a:ext uri="{FF2B5EF4-FFF2-40B4-BE49-F238E27FC236}">
                <a16:creationId xmlns:a16="http://schemas.microsoft.com/office/drawing/2014/main" id="{50D9F3AD-31D7-4AFF-B6CA-86952B9C33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5105400"/>
            <a:ext cx="2133600" cy="579438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latin typeface="Browallia New" panose="020B0604020202020204" pitchFamily="34" charset="-34"/>
                <a:cs typeface="Browallia New" panose="020B0604020202020204" pitchFamily="34" charset="-34"/>
              </a:rPr>
              <a:t>“Down Under”</a:t>
            </a:r>
            <a:endParaRPr lang="th-TH" altLang="en-US" sz="320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2296" name="Text Box 8">
            <a:extLst>
              <a:ext uri="{FF2B5EF4-FFF2-40B4-BE49-F238E27FC236}">
                <a16:creationId xmlns:a16="http://schemas.microsoft.com/office/drawing/2014/main" id="{794CFA4E-82EC-441D-A87D-423148FB57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5105400"/>
            <a:ext cx="5334000" cy="579438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h-TH" altLang="en-US" sz="3200">
                <a:latin typeface="Browallia New" panose="020B0604020202020204" pitchFamily="34" charset="-34"/>
                <a:cs typeface="Browallia New" panose="020B0604020202020204" pitchFamily="34" charset="-34"/>
              </a:rPr>
              <a:t>ความแตกต่างของฤดูกาลกับซีกโลกเหนือ</a:t>
            </a:r>
          </a:p>
        </p:txBody>
      </p:sp>
      <p:sp>
        <p:nvSpPr>
          <p:cNvPr id="12297" name="Text Box 9">
            <a:extLst>
              <a:ext uri="{FF2B5EF4-FFF2-40B4-BE49-F238E27FC236}">
                <a16:creationId xmlns:a16="http://schemas.microsoft.com/office/drawing/2014/main" id="{22DCAC96-222C-4798-9F9D-FE3BA3F094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3810000"/>
            <a:ext cx="5334000" cy="579438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h-TH" altLang="en-US" sz="3200">
                <a:latin typeface="Browallia New" panose="020B0604020202020204" pitchFamily="34" charset="-34"/>
                <a:cs typeface="Browallia New" panose="020B0604020202020204" pitchFamily="34" charset="-34"/>
              </a:rPr>
              <a:t>ความหลากหลายของอุปสงค์</a:t>
            </a:r>
          </a:p>
        </p:txBody>
      </p:sp>
      <p:sp>
        <p:nvSpPr>
          <p:cNvPr id="12298" name="Text Box 10">
            <a:extLst>
              <a:ext uri="{FF2B5EF4-FFF2-40B4-BE49-F238E27FC236}">
                <a16:creationId xmlns:a16="http://schemas.microsoft.com/office/drawing/2014/main" id="{BC8F386A-D29D-455C-88CD-42EEBA706C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1981200"/>
            <a:ext cx="5334000" cy="1066800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h-TH" altLang="en-US" sz="3200">
                <a:latin typeface="Browallia New" panose="020B0604020202020204" pitchFamily="34" charset="-34"/>
                <a:cs typeface="Browallia New" panose="020B0604020202020204" pitchFamily="34" charset="-34"/>
              </a:rPr>
              <a:t>ค่าขนส่งในประเทศแพง                   การกระจายสินค้ามีต้นทุนสูง</a:t>
            </a:r>
          </a:p>
        </p:txBody>
      </p:sp>
      <p:sp>
        <p:nvSpPr>
          <p:cNvPr id="12299" name="Text Box 11">
            <a:extLst>
              <a:ext uri="{FF2B5EF4-FFF2-40B4-BE49-F238E27FC236}">
                <a16:creationId xmlns:a16="http://schemas.microsoft.com/office/drawing/2014/main" id="{641CD141-8F85-407D-B4AA-5042FCDBF5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1295400"/>
            <a:ext cx="5334000" cy="579438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h-TH" altLang="en-US" sz="3200">
                <a:latin typeface="Browallia New" panose="020B0604020202020204" pitchFamily="34" charset="-34"/>
                <a:cs typeface="Browallia New" panose="020B0604020202020204" pitchFamily="34" charset="-34"/>
              </a:rPr>
              <a:t>ปริมาณสั่งซื้อไม่สูง</a:t>
            </a:r>
          </a:p>
        </p:txBody>
      </p:sp>
      <p:sp>
        <p:nvSpPr>
          <p:cNvPr id="12301" name="Text Box 13">
            <a:extLst>
              <a:ext uri="{FF2B5EF4-FFF2-40B4-BE49-F238E27FC236}">
                <a16:creationId xmlns:a16="http://schemas.microsoft.com/office/drawing/2014/main" id="{4A86248F-3E52-4DAD-B454-E919F826AC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5715000"/>
            <a:ext cx="5334000" cy="579438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h-TH" altLang="en-US" sz="3200">
                <a:latin typeface="Browallia New" panose="020B0604020202020204" pitchFamily="34" charset="-34"/>
                <a:cs typeface="Browallia New" panose="020B0604020202020204" pitchFamily="34" charset="-34"/>
              </a:rPr>
              <a:t>สินค้าที่มีฤดูกาล </a:t>
            </a:r>
            <a:r>
              <a:rPr lang="en-US" altLang="en-US" sz="3200">
                <a:latin typeface="Browallia New" panose="020B0604020202020204" pitchFamily="34" charset="-34"/>
                <a:cs typeface="Browallia New" panose="020B0604020202020204" pitchFamily="34" charset="-34"/>
              </a:rPr>
              <a:t>–</a:t>
            </a:r>
            <a:r>
              <a:rPr lang="th-TH" altLang="en-US" sz="3200">
                <a:latin typeface="Browallia New" panose="020B0604020202020204" pitchFamily="34" charset="-34"/>
                <a:cs typeface="Browallia New" panose="020B0604020202020204" pitchFamily="34" charset="-34"/>
              </a:rPr>
              <a:t> เสื้อผ้า, ผลไม้</a:t>
            </a:r>
          </a:p>
        </p:txBody>
      </p:sp>
      <p:sp>
        <p:nvSpPr>
          <p:cNvPr id="12302" name="Text Box 14">
            <a:extLst>
              <a:ext uri="{FF2B5EF4-FFF2-40B4-BE49-F238E27FC236}">
                <a16:creationId xmlns:a16="http://schemas.microsoft.com/office/drawing/2014/main" id="{578E9880-8C0E-4F5F-AE9D-D9633389D3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4267200"/>
            <a:ext cx="5334000" cy="579438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h-TH" altLang="en-US" sz="3200">
                <a:latin typeface="Browallia New" panose="020B0604020202020204" pitchFamily="34" charset="-34"/>
                <a:cs typeface="Browallia New" panose="020B0604020202020204" pitchFamily="34" charset="-34"/>
              </a:rPr>
              <a:t>โอกาสเข้าสู่ตลาดของสินค้าจากเอเซีย</a:t>
            </a:r>
          </a:p>
        </p:txBody>
      </p:sp>
      <p:sp>
        <p:nvSpPr>
          <p:cNvPr id="12303" name="Rectangle 19">
            <a:extLst>
              <a:ext uri="{FF2B5EF4-FFF2-40B4-BE49-F238E27FC236}">
                <a16:creationId xmlns:a16="http://schemas.microsoft.com/office/drawing/2014/main" id="{2B56E1A8-15AE-456A-B520-39A1A3BF916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3124200"/>
            <a:ext cx="9144000" cy="685800"/>
          </a:xfrm>
          <a:solidFill>
            <a:srgbClr val="CCFFCC">
              <a:alpha val="27058"/>
            </a:srgbClr>
          </a:solidFill>
        </p:spPr>
        <p:txBody>
          <a:bodyPr/>
          <a:lstStyle/>
          <a:p>
            <a:pPr eaLnBrk="1" hangingPunct="1"/>
            <a:r>
              <a:rPr lang="th-TH" altLang="en-US" sz="4000" b="1">
                <a:solidFill>
                  <a:schemeClr val="accent2"/>
                </a:solidFill>
                <a:cs typeface="Browallia New" panose="020B0604020202020204" pitchFamily="34" charset="-34"/>
              </a:rPr>
              <a:t>ออสเตรเลีย</a:t>
            </a:r>
            <a:r>
              <a:rPr lang="en-US" altLang="en-US" sz="4000" b="1">
                <a:solidFill>
                  <a:schemeClr val="accent2"/>
                </a:solidFill>
                <a:cs typeface="Browallia New" panose="020B0604020202020204" pitchFamily="34" charset="-34"/>
              </a:rPr>
              <a:t>-</a:t>
            </a:r>
            <a:r>
              <a:rPr lang="th-TH" altLang="en-US" sz="4000" b="1">
                <a:solidFill>
                  <a:schemeClr val="accent2"/>
                </a:solidFill>
                <a:cs typeface="Browallia New" panose="020B0604020202020204" pitchFamily="34" charset="-34"/>
              </a:rPr>
              <a:t>นิวซีแลนด์มีอะไรแตกต่างกับตลาดอื่น </a:t>
            </a:r>
            <a:r>
              <a:rPr lang="en-US" altLang="en-US" sz="4000" b="1">
                <a:solidFill>
                  <a:schemeClr val="accent2"/>
                </a:solidFill>
                <a:cs typeface="Browallia New" panose="020B0604020202020204" pitchFamily="34" charset="-34"/>
              </a:rPr>
              <a:t>?</a:t>
            </a:r>
            <a:endParaRPr lang="th-TH" altLang="en-US" sz="4000" b="1">
              <a:solidFill>
                <a:schemeClr val="accent2"/>
              </a:solidFill>
              <a:cs typeface="Browallia New" panose="020B0604020202020204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293" grpId="0" animBg="1"/>
      <p:bldP spid="12294" grpId="0" animBg="1"/>
      <p:bldP spid="12295" grpId="0" animBg="1"/>
      <p:bldP spid="12296" grpId="0" animBg="1" autoUpdateAnimBg="0"/>
      <p:bldP spid="12297" grpId="0" animBg="1" autoUpdateAnimBg="0"/>
      <p:bldP spid="12298" grpId="0" animBg="1" autoUpdateAnimBg="0"/>
      <p:bldP spid="12299" grpId="0" animBg="1" autoUpdateAnimBg="0"/>
      <p:bldP spid="12301" grpId="0" animBg="1" autoUpdateAnimBg="0"/>
      <p:bldP spid="12302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1">
            <a:extLst>
              <a:ext uri="{FF2B5EF4-FFF2-40B4-BE49-F238E27FC236}">
                <a16:creationId xmlns:a16="http://schemas.microsoft.com/office/drawing/2014/main" id="{9C4958BA-987F-478B-87D4-8E283DD02F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0"/>
            <a:ext cx="5181600" cy="396875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i="1">
                <a:solidFill>
                  <a:schemeClr val="accent2"/>
                </a:solidFill>
                <a:latin typeface="Comic Sans MS" panose="030F0702030302020204" pitchFamily="66" charset="0"/>
                <a:cs typeface="Angsana New" panose="02020603050405020304" pitchFamily="18" charset="-34"/>
              </a:rPr>
              <a:t>Why Australia &amp; New Zealand Market?</a:t>
            </a:r>
          </a:p>
        </p:txBody>
      </p:sp>
      <p:grpSp>
        <p:nvGrpSpPr>
          <p:cNvPr id="46840" name="Group 760">
            <a:extLst>
              <a:ext uri="{FF2B5EF4-FFF2-40B4-BE49-F238E27FC236}">
                <a16:creationId xmlns:a16="http://schemas.microsoft.com/office/drawing/2014/main" id="{FDEE286E-647D-4A8B-9966-458484325295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3886200" cy="609600"/>
            <a:chOff x="0" y="0"/>
            <a:chExt cx="2448" cy="384"/>
          </a:xfrm>
        </p:grpSpPr>
        <p:sp>
          <p:nvSpPr>
            <p:cNvPr id="13327" name="AutoShape 14">
              <a:extLst>
                <a:ext uri="{FF2B5EF4-FFF2-40B4-BE49-F238E27FC236}">
                  <a16:creationId xmlns:a16="http://schemas.microsoft.com/office/drawing/2014/main" id="{C8028BE1-704B-49FC-85CF-EEFB06DF54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448" cy="384"/>
            </a:xfrm>
            <a:prstGeom prst="homePlate">
              <a:avLst>
                <a:gd name="adj" fmla="val 159375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328" name="Text Box 12">
              <a:extLst>
                <a:ext uri="{FF2B5EF4-FFF2-40B4-BE49-F238E27FC236}">
                  <a16:creationId xmlns:a16="http://schemas.microsoft.com/office/drawing/2014/main" id="{98F3E06D-EAF5-4CCA-A742-98CF6D954F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1776" cy="365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th-TH" altLang="en-US" sz="3200" b="0" i="1">
                  <a:latin typeface="Browallia New" panose="020B0604020202020204" pitchFamily="34" charset="-34"/>
                </a:rPr>
                <a:t> สภาวะทางเศรษฐกิจดี</a:t>
              </a:r>
              <a:r>
                <a:rPr lang="th-TH" altLang="en-US" sz="3200" b="0">
                  <a:latin typeface="Browallia New" panose="020B0604020202020204" pitchFamily="34" charset="-34"/>
                  <a:cs typeface="Browallia New" panose="020B0604020202020204" pitchFamily="34" charset="-34"/>
                </a:rPr>
                <a:t> </a:t>
              </a:r>
            </a:p>
          </p:txBody>
        </p:sp>
      </p:grpSp>
      <p:grpSp>
        <p:nvGrpSpPr>
          <p:cNvPr id="46842" name="Group 762">
            <a:extLst>
              <a:ext uri="{FF2B5EF4-FFF2-40B4-BE49-F238E27FC236}">
                <a16:creationId xmlns:a16="http://schemas.microsoft.com/office/drawing/2014/main" id="{83E3523B-67F8-4D05-B9A2-CD0882A4CD83}"/>
              </a:ext>
            </a:extLst>
          </p:cNvPr>
          <p:cNvGrpSpPr>
            <a:grpSpLocks/>
          </p:cNvGrpSpPr>
          <p:nvPr/>
        </p:nvGrpSpPr>
        <p:grpSpPr bwMode="auto">
          <a:xfrm>
            <a:off x="0" y="685800"/>
            <a:ext cx="8763000" cy="6172200"/>
            <a:chOff x="96" y="432"/>
            <a:chExt cx="5520" cy="3888"/>
          </a:xfrm>
        </p:grpSpPr>
        <p:graphicFrame>
          <p:nvGraphicFramePr>
            <p:cNvPr id="13318" name="Object 2">
              <a:extLst>
                <a:ext uri="{FF2B5EF4-FFF2-40B4-BE49-F238E27FC236}">
                  <a16:creationId xmlns:a16="http://schemas.microsoft.com/office/drawing/2014/main" id="{CB1AD9BD-B4F6-4947-8508-84350582F6D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96" y="432"/>
            <a:ext cx="5520" cy="38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29" name="Chart" r:id="rId3" imgW="6905549" imgH="4810165" progId="Excel.Chart.8">
                    <p:embed/>
                  </p:oleObj>
                </mc:Choice>
                <mc:Fallback>
                  <p:oleObj name="Chart" r:id="rId3" imgW="6905549" imgH="4810165" progId="Excel.Chart.8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6" y="432"/>
                          <a:ext cx="5520" cy="38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6084" name="Text Box 4">
              <a:extLst>
                <a:ext uri="{FF2B5EF4-FFF2-40B4-BE49-F238E27FC236}">
                  <a16:creationId xmlns:a16="http://schemas.microsoft.com/office/drawing/2014/main" id="{3FF586F6-69BC-4A19-BD7B-E9E3BF4210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6" y="2336"/>
              <a:ext cx="80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600">
                  <a:solidFill>
                    <a:srgbClr val="20234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itchFamily="18" charset="0"/>
                </a:rPr>
                <a:t>ASEAN</a:t>
              </a:r>
            </a:p>
          </p:txBody>
        </p:sp>
        <p:sp>
          <p:nvSpPr>
            <p:cNvPr id="13320" name="Text Box 5">
              <a:extLst>
                <a:ext uri="{FF2B5EF4-FFF2-40B4-BE49-F238E27FC236}">
                  <a16:creationId xmlns:a16="http://schemas.microsoft.com/office/drawing/2014/main" id="{34E11846-F31D-4959-B973-A7A1E2A475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8" y="3048"/>
              <a:ext cx="453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600">
                  <a:solidFill>
                    <a:srgbClr val="202346"/>
                  </a:solidFill>
                  <a:cs typeface="Times New Roman" panose="02020603050405020304" pitchFamily="18" charset="0"/>
                </a:rPr>
                <a:t>EuroZone</a:t>
              </a:r>
            </a:p>
          </p:txBody>
        </p:sp>
        <p:sp>
          <p:nvSpPr>
            <p:cNvPr id="13321" name="Text Box 6">
              <a:extLst>
                <a:ext uri="{FF2B5EF4-FFF2-40B4-BE49-F238E27FC236}">
                  <a16:creationId xmlns:a16="http://schemas.microsoft.com/office/drawing/2014/main" id="{69382DFA-F360-4B76-B9DB-481F1F7D37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65" y="2998"/>
              <a:ext cx="453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600">
                  <a:solidFill>
                    <a:srgbClr val="202346"/>
                  </a:solidFill>
                  <a:cs typeface="Times New Roman" panose="02020603050405020304" pitchFamily="18" charset="0"/>
                </a:rPr>
                <a:t>JPN</a:t>
              </a:r>
            </a:p>
          </p:txBody>
        </p:sp>
        <p:sp>
          <p:nvSpPr>
            <p:cNvPr id="13322" name="Text Box 7">
              <a:extLst>
                <a:ext uri="{FF2B5EF4-FFF2-40B4-BE49-F238E27FC236}">
                  <a16:creationId xmlns:a16="http://schemas.microsoft.com/office/drawing/2014/main" id="{42FEDE84-93AF-4D06-9F80-8575E2B5FD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9" y="1014"/>
              <a:ext cx="60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400">
                  <a:solidFill>
                    <a:srgbClr val="202346"/>
                  </a:solidFill>
                  <a:cs typeface="Times New Roman" panose="02020603050405020304" pitchFamily="18" charset="0"/>
                </a:rPr>
                <a:t>CHINA</a:t>
              </a:r>
              <a:endParaRPr lang="en-US" altLang="en-US" sz="1400">
                <a:solidFill>
                  <a:srgbClr val="202346"/>
                </a:solidFill>
                <a:cs typeface="Angsana New" panose="02020603050405020304" pitchFamily="18" charset="-34"/>
              </a:endParaRPr>
            </a:p>
          </p:txBody>
        </p:sp>
        <p:sp>
          <p:nvSpPr>
            <p:cNvPr id="13323" name="Text Box 8">
              <a:extLst>
                <a:ext uri="{FF2B5EF4-FFF2-40B4-BE49-F238E27FC236}">
                  <a16:creationId xmlns:a16="http://schemas.microsoft.com/office/drawing/2014/main" id="{AE00F83D-885F-4632-BFDF-9C9B0F13E0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3" y="1421"/>
              <a:ext cx="90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600">
                  <a:solidFill>
                    <a:srgbClr val="202346"/>
                  </a:solidFill>
                  <a:cs typeface="Times New Roman" panose="02020603050405020304" pitchFamily="18" charset="0"/>
                </a:rPr>
                <a:t>INDIA</a:t>
              </a:r>
            </a:p>
          </p:txBody>
        </p:sp>
        <p:sp>
          <p:nvSpPr>
            <p:cNvPr id="13324" name="Text Box 9">
              <a:extLst>
                <a:ext uri="{FF2B5EF4-FFF2-40B4-BE49-F238E27FC236}">
                  <a16:creationId xmlns:a16="http://schemas.microsoft.com/office/drawing/2014/main" id="{C27097D8-13D8-4751-B8E2-9404E009C5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76" y="2947"/>
              <a:ext cx="40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600">
                  <a:solidFill>
                    <a:srgbClr val="202346"/>
                  </a:solidFill>
                  <a:cs typeface="Times New Roman" panose="02020603050405020304" pitchFamily="18" charset="0"/>
                </a:rPr>
                <a:t>AUS</a:t>
              </a:r>
            </a:p>
          </p:txBody>
        </p:sp>
        <p:sp>
          <p:nvSpPr>
            <p:cNvPr id="13325" name="Text Box 10">
              <a:extLst>
                <a:ext uri="{FF2B5EF4-FFF2-40B4-BE49-F238E27FC236}">
                  <a16:creationId xmlns:a16="http://schemas.microsoft.com/office/drawing/2014/main" id="{7A80AC36-90E5-49C4-A9F0-EC9AA33F1E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11" y="2794"/>
              <a:ext cx="40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600">
                  <a:cs typeface="Times New Roman" panose="02020603050405020304" pitchFamily="18" charset="0"/>
                </a:rPr>
                <a:t>USA</a:t>
              </a:r>
            </a:p>
          </p:txBody>
        </p:sp>
        <p:sp>
          <p:nvSpPr>
            <p:cNvPr id="13326" name="Text Box 16">
              <a:extLst>
                <a:ext uri="{FF2B5EF4-FFF2-40B4-BE49-F238E27FC236}">
                  <a16:creationId xmlns:a16="http://schemas.microsoft.com/office/drawing/2014/main" id="{1709EEE2-3D0D-47A2-967C-CDA5DDA161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79" y="3252"/>
              <a:ext cx="40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600">
                  <a:solidFill>
                    <a:srgbClr val="202346"/>
                  </a:solidFill>
                  <a:cs typeface="Times New Roman" panose="02020603050405020304" pitchFamily="18" charset="0"/>
                </a:rPr>
                <a:t>NZ</a:t>
              </a:r>
            </a:p>
          </p:txBody>
        </p:sp>
      </p:grpSp>
      <p:sp>
        <p:nvSpPr>
          <p:cNvPr id="46083" name="Rectangle 3">
            <a:extLst>
              <a:ext uri="{FF2B5EF4-FFF2-40B4-BE49-F238E27FC236}">
                <a16:creationId xmlns:a16="http://schemas.microsoft.com/office/drawing/2014/main" id="{B163F3A2-D4A4-455C-AF7E-B43BF117C8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52800" y="1828800"/>
            <a:ext cx="4648200" cy="457200"/>
          </a:xfrm>
          <a:solidFill>
            <a:srgbClr val="FFFFCC"/>
          </a:solidFill>
        </p:spPr>
        <p:txBody>
          <a:bodyPr/>
          <a:lstStyle/>
          <a:p>
            <a:pPr eaLnBrk="1" hangingPunct="1">
              <a:defRPr/>
            </a:pPr>
            <a:r>
              <a:rPr lang="th-TH" sz="2400" b="1">
                <a:effectLst>
                  <a:outerShdw blurRad="38100" dist="38100" dir="2700000" algn="tl">
                    <a:srgbClr val="FFFFFF"/>
                  </a:outerShdw>
                </a:effectLst>
                <a:cs typeface="Browallia New" pitchFamily="34" charset="-34"/>
              </a:rPr>
              <a:t>เปรียบเทียบอัตราการขยายตัวทางเศรษฐกิจ</a:t>
            </a:r>
            <a:r>
              <a:rPr lang="en-US" sz="2400" b="1">
                <a:effectLst>
                  <a:outerShdw blurRad="38100" dist="38100" dir="2700000" algn="tl">
                    <a:srgbClr val="FFFFFF"/>
                  </a:outerShdw>
                </a:effectLst>
                <a:cs typeface="Browallia New" pitchFamily="34" charset="-34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8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8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6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810" name="Group 34">
            <a:extLst>
              <a:ext uri="{FF2B5EF4-FFF2-40B4-BE49-F238E27FC236}">
                <a16:creationId xmlns:a16="http://schemas.microsoft.com/office/drawing/2014/main" id="{B3FD3C54-2799-438C-80CD-D7852170CF94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3352800" cy="609600"/>
            <a:chOff x="0" y="0"/>
            <a:chExt cx="2112" cy="384"/>
          </a:xfrm>
        </p:grpSpPr>
        <p:sp>
          <p:nvSpPr>
            <p:cNvPr id="14352" name="AutoShape 13">
              <a:extLst>
                <a:ext uri="{FF2B5EF4-FFF2-40B4-BE49-F238E27FC236}">
                  <a16:creationId xmlns:a16="http://schemas.microsoft.com/office/drawing/2014/main" id="{818567FA-8F74-4EAA-8B31-51C331798C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112" cy="384"/>
            </a:xfrm>
            <a:prstGeom prst="homePlate">
              <a:avLst>
                <a:gd name="adj" fmla="val 137500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353" name="Text Box 14">
              <a:extLst>
                <a:ext uri="{FF2B5EF4-FFF2-40B4-BE49-F238E27FC236}">
                  <a16:creationId xmlns:a16="http://schemas.microsoft.com/office/drawing/2014/main" id="{F1AE3242-A0AC-4E03-8645-8F673788A8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" y="0"/>
              <a:ext cx="14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th-TH" altLang="en-US" sz="3200" b="0">
                  <a:latin typeface="Browallia New" panose="020B0604020202020204" pitchFamily="34" charset="-34"/>
                </a:rPr>
                <a:t> อำนาจการซื้อสูง</a:t>
              </a:r>
            </a:p>
          </p:txBody>
        </p:sp>
      </p:grpSp>
      <p:grpSp>
        <p:nvGrpSpPr>
          <p:cNvPr id="75814" name="Group 38">
            <a:extLst>
              <a:ext uri="{FF2B5EF4-FFF2-40B4-BE49-F238E27FC236}">
                <a16:creationId xmlns:a16="http://schemas.microsoft.com/office/drawing/2014/main" id="{F4CC6F77-9949-41BC-9830-BEF9280D5EBC}"/>
              </a:ext>
            </a:extLst>
          </p:cNvPr>
          <p:cNvGrpSpPr>
            <a:grpSpLocks/>
          </p:cNvGrpSpPr>
          <p:nvPr/>
        </p:nvGrpSpPr>
        <p:grpSpPr bwMode="auto">
          <a:xfrm>
            <a:off x="0" y="638175"/>
            <a:ext cx="9118600" cy="5975350"/>
            <a:chOff x="0" y="402"/>
            <a:chExt cx="5744" cy="3764"/>
          </a:xfrm>
        </p:grpSpPr>
        <p:graphicFrame>
          <p:nvGraphicFramePr>
            <p:cNvPr id="14342" name="Object 2">
              <a:extLst>
                <a:ext uri="{FF2B5EF4-FFF2-40B4-BE49-F238E27FC236}">
                  <a16:creationId xmlns:a16="http://schemas.microsoft.com/office/drawing/2014/main" id="{2AA0EC5F-14AB-4D55-B6F1-0A3BC599370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0" y="402"/>
            <a:ext cx="5744" cy="37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54" name="Chart" r:id="rId3" imgW="6934137" imgH="4543515" progId="Excel.Chart.8">
                    <p:embed/>
                  </p:oleObj>
                </mc:Choice>
                <mc:Fallback>
                  <p:oleObj name="Chart" r:id="rId3" imgW="6934137" imgH="4543515" progId="Excel.Chart.8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02"/>
                          <a:ext cx="5744" cy="37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4343" name="Group 36">
              <a:extLst>
                <a:ext uri="{FF2B5EF4-FFF2-40B4-BE49-F238E27FC236}">
                  <a16:creationId xmlns:a16="http://schemas.microsoft.com/office/drawing/2014/main" id="{D81BC0EF-CB95-4A36-AA80-78189E130F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056"/>
              <a:ext cx="4944" cy="2343"/>
              <a:chOff x="576" y="1056"/>
              <a:chExt cx="4944" cy="2343"/>
            </a:xfrm>
          </p:grpSpPr>
          <p:sp>
            <p:nvSpPr>
              <p:cNvPr id="14344" name="Text Box 9">
                <a:extLst>
                  <a:ext uri="{FF2B5EF4-FFF2-40B4-BE49-F238E27FC236}">
                    <a16:creationId xmlns:a16="http://schemas.microsoft.com/office/drawing/2014/main" id="{0CCC8AF7-EF89-4CDF-8598-05985DB304B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12" y="1536"/>
                <a:ext cx="48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1pPr>
                <a:lvl2pPr marL="742950" indent="-285750"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2pPr>
                <a:lvl3pPr marL="1143000" indent="-228600"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3pPr>
                <a:lvl4pPr marL="1600200" indent="-228600"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4pPr>
                <a:lvl5pPr marL="2057400" indent="-228600"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1800">
                    <a:solidFill>
                      <a:srgbClr val="202346"/>
                    </a:solidFill>
                    <a:cs typeface="Times New Roman" panose="02020603050405020304" pitchFamily="18" charset="0"/>
                  </a:rPr>
                  <a:t>AUS</a:t>
                </a:r>
              </a:p>
            </p:txBody>
          </p:sp>
          <p:sp>
            <p:nvSpPr>
              <p:cNvPr id="14345" name="Text Box 15">
                <a:extLst>
                  <a:ext uri="{FF2B5EF4-FFF2-40B4-BE49-F238E27FC236}">
                    <a16:creationId xmlns:a16="http://schemas.microsoft.com/office/drawing/2014/main" id="{15D3EE80-2E4F-485A-A6BD-B1133219298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36" y="2208"/>
                <a:ext cx="38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1pPr>
                <a:lvl2pPr marL="742950" indent="-285750"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2pPr>
                <a:lvl3pPr marL="1143000" indent="-228600"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3pPr>
                <a:lvl4pPr marL="1600200" indent="-228600"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4pPr>
                <a:lvl5pPr marL="2057400" indent="-228600"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1800">
                    <a:solidFill>
                      <a:srgbClr val="202346"/>
                    </a:solidFill>
                    <a:cs typeface="Times New Roman" panose="02020603050405020304" pitchFamily="18" charset="0"/>
                  </a:rPr>
                  <a:t>NZ</a:t>
                </a:r>
              </a:p>
            </p:txBody>
          </p:sp>
          <p:sp>
            <p:nvSpPr>
              <p:cNvPr id="75802" name="Text Box 26">
                <a:extLst>
                  <a:ext uri="{FF2B5EF4-FFF2-40B4-BE49-F238E27FC236}">
                    <a16:creationId xmlns:a16="http://schemas.microsoft.com/office/drawing/2014/main" id="{2D230D9A-C7BE-4BAE-9ABF-1F6678443BD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04" y="1728"/>
                <a:ext cx="48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n-US" sz="1800">
                    <a:solidFill>
                      <a:srgbClr val="20234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Times New Roman" pitchFamily="18" charset="0"/>
                  </a:rPr>
                  <a:t>Italy</a:t>
                </a:r>
              </a:p>
            </p:txBody>
          </p:sp>
          <p:sp>
            <p:nvSpPr>
              <p:cNvPr id="14347" name="Text Box 27">
                <a:extLst>
                  <a:ext uri="{FF2B5EF4-FFF2-40B4-BE49-F238E27FC236}">
                    <a16:creationId xmlns:a16="http://schemas.microsoft.com/office/drawing/2014/main" id="{85140265-5D00-43F5-8117-0C6AFD2B64D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60" y="3168"/>
                <a:ext cx="56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1pPr>
                <a:lvl2pPr marL="742950" indent="-285750"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2pPr>
                <a:lvl3pPr marL="1143000" indent="-228600"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3pPr>
                <a:lvl4pPr marL="1600200" indent="-228600"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4pPr>
                <a:lvl5pPr marL="2057400" indent="-228600"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1800">
                    <a:solidFill>
                      <a:srgbClr val="202346"/>
                    </a:solidFill>
                    <a:cs typeface="Times New Roman" panose="02020603050405020304" pitchFamily="18" charset="0"/>
                  </a:rPr>
                  <a:t>China</a:t>
                </a:r>
              </a:p>
            </p:txBody>
          </p:sp>
          <p:sp>
            <p:nvSpPr>
              <p:cNvPr id="14348" name="Text Box 28">
                <a:extLst>
                  <a:ext uri="{FF2B5EF4-FFF2-40B4-BE49-F238E27FC236}">
                    <a16:creationId xmlns:a16="http://schemas.microsoft.com/office/drawing/2014/main" id="{413D0792-13DF-4623-ABDD-E3CBE767B06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80" y="1632"/>
                <a:ext cx="57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1pPr>
                <a:lvl2pPr marL="742950" indent="-285750"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2pPr>
                <a:lvl3pPr marL="1143000" indent="-228600"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3pPr>
                <a:lvl4pPr marL="1600200" indent="-228600"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4pPr>
                <a:lvl5pPr marL="2057400" indent="-228600"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1800">
                    <a:solidFill>
                      <a:srgbClr val="202346"/>
                    </a:solidFill>
                    <a:cs typeface="Times New Roman" panose="02020603050405020304" pitchFamily="18" charset="0"/>
                  </a:rPr>
                  <a:t>Japan</a:t>
                </a:r>
              </a:p>
            </p:txBody>
          </p:sp>
          <p:sp>
            <p:nvSpPr>
              <p:cNvPr id="14349" name="Text Box 29">
                <a:extLst>
                  <a:ext uri="{FF2B5EF4-FFF2-40B4-BE49-F238E27FC236}">
                    <a16:creationId xmlns:a16="http://schemas.microsoft.com/office/drawing/2014/main" id="{A0ECDF85-32E1-4067-B47C-1EB67A0F0A3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56" y="1488"/>
                <a:ext cx="72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1pPr>
                <a:lvl2pPr marL="742950" indent="-285750"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2pPr>
                <a:lvl3pPr marL="1143000" indent="-228600"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3pPr>
                <a:lvl4pPr marL="1600200" indent="-228600"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4pPr>
                <a:lvl5pPr marL="2057400" indent="-228600"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1800">
                    <a:solidFill>
                      <a:srgbClr val="202346"/>
                    </a:solidFill>
                    <a:cs typeface="Times New Roman" panose="02020603050405020304" pitchFamily="18" charset="0"/>
                  </a:rPr>
                  <a:t>France</a:t>
                </a:r>
                <a:endParaRPr lang="en-US" altLang="en-US" sz="1800">
                  <a:solidFill>
                    <a:srgbClr val="202346"/>
                  </a:solidFill>
                  <a:cs typeface="Angsana New" panose="02020603050405020304" pitchFamily="18" charset="-34"/>
                </a:endParaRPr>
              </a:p>
            </p:txBody>
          </p:sp>
          <p:sp>
            <p:nvSpPr>
              <p:cNvPr id="14350" name="Text Box 30">
                <a:extLst>
                  <a:ext uri="{FF2B5EF4-FFF2-40B4-BE49-F238E27FC236}">
                    <a16:creationId xmlns:a16="http://schemas.microsoft.com/office/drawing/2014/main" id="{D7D5CF54-2323-4D69-90A6-CC580E6C039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84" y="2448"/>
                <a:ext cx="57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1pPr>
                <a:lvl2pPr marL="742950" indent="-285750"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2pPr>
                <a:lvl3pPr marL="1143000" indent="-228600"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3pPr>
                <a:lvl4pPr marL="1600200" indent="-228600"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4pPr>
                <a:lvl5pPr marL="2057400" indent="-228600"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1800">
                    <a:solidFill>
                      <a:srgbClr val="202346"/>
                    </a:solidFill>
                    <a:cs typeface="Times New Roman" panose="02020603050405020304" pitchFamily="18" charset="0"/>
                  </a:rPr>
                  <a:t>Korea</a:t>
                </a:r>
              </a:p>
            </p:txBody>
          </p:sp>
          <p:sp>
            <p:nvSpPr>
              <p:cNvPr id="14351" name="Text Box 32">
                <a:extLst>
                  <a:ext uri="{FF2B5EF4-FFF2-40B4-BE49-F238E27FC236}">
                    <a16:creationId xmlns:a16="http://schemas.microsoft.com/office/drawing/2014/main" id="{F6E7AB02-A721-431A-8515-55D43F3CF52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6" y="1056"/>
                <a:ext cx="57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1pPr>
                <a:lvl2pPr marL="742950" indent="-285750"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2pPr>
                <a:lvl3pPr marL="1143000" indent="-228600"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3pPr>
                <a:lvl4pPr marL="1600200" indent="-228600"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4pPr>
                <a:lvl5pPr marL="2057400" indent="-228600"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1800">
                    <a:cs typeface="Times New Roman" panose="02020603050405020304" pitchFamily="18" charset="0"/>
                  </a:rPr>
                  <a:t>USA</a:t>
                </a:r>
              </a:p>
            </p:txBody>
          </p:sp>
        </p:grpSp>
      </p:grpSp>
      <p:sp>
        <p:nvSpPr>
          <p:cNvPr id="75779" name="Rectangle 3">
            <a:extLst>
              <a:ext uri="{FF2B5EF4-FFF2-40B4-BE49-F238E27FC236}">
                <a16:creationId xmlns:a16="http://schemas.microsoft.com/office/drawing/2014/main" id="{B8654BD9-8CF2-4BB9-A31F-56A0507CCF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0" y="914400"/>
            <a:ext cx="4343400" cy="457200"/>
          </a:xfrm>
          <a:solidFill>
            <a:srgbClr val="FFFFCC"/>
          </a:solidFill>
        </p:spPr>
        <p:txBody>
          <a:bodyPr/>
          <a:lstStyle/>
          <a:p>
            <a:pPr eaLnBrk="1" hangingPunct="1">
              <a:defRPr/>
            </a:pPr>
            <a:r>
              <a:rPr lang="th-TH" sz="2400" b="1">
                <a:effectLst>
                  <a:outerShdw blurRad="38100" dist="38100" dir="2700000" algn="tl">
                    <a:srgbClr val="FFFFFF"/>
                  </a:outerShdw>
                </a:effectLst>
                <a:cs typeface="Browallia New" pitchFamily="34" charset="-34"/>
              </a:rPr>
              <a:t>เปรียบเทียบ </a:t>
            </a:r>
            <a:r>
              <a:rPr lang="en-US" sz="2400" b="1">
                <a:effectLst>
                  <a:outerShdw blurRad="38100" dist="38100" dir="2700000" algn="tl">
                    <a:srgbClr val="FFFFFF"/>
                  </a:outerShdw>
                </a:effectLst>
                <a:cs typeface="Browallia New" pitchFamily="34" charset="-34"/>
              </a:rPr>
              <a:t>GDP </a:t>
            </a:r>
            <a:r>
              <a:rPr lang="th-TH" sz="2400" b="1">
                <a:effectLst>
                  <a:outerShdw blurRad="38100" dist="38100" dir="2700000" algn="tl">
                    <a:srgbClr val="FFFFFF"/>
                  </a:outerShdw>
                </a:effectLst>
                <a:cs typeface="Browallia New" pitchFamily="34" charset="-34"/>
              </a:rPr>
              <a:t>ต่อหัว</a:t>
            </a:r>
            <a:r>
              <a:rPr lang="en-US" sz="2400" b="1">
                <a:effectLst>
                  <a:outerShdw blurRad="38100" dist="38100" dir="2700000" algn="tl">
                    <a:srgbClr val="FFFFFF"/>
                  </a:outerShdw>
                </a:effectLst>
                <a:cs typeface="Browallia New" pitchFamily="34" charset="-34"/>
              </a:rPr>
              <a:t> </a:t>
            </a:r>
            <a:r>
              <a:rPr lang="th-TH" sz="2400" b="1">
                <a:effectLst>
                  <a:outerShdw blurRad="38100" dist="38100" dir="2700000" algn="tl">
                    <a:srgbClr val="FFFFFF"/>
                  </a:outerShdw>
                </a:effectLst>
                <a:cs typeface="Browallia New" pitchFamily="34" charset="-34"/>
              </a:rPr>
              <a:t>(ปี 2006)</a:t>
            </a:r>
            <a:endParaRPr lang="en-US" sz="2400" b="1">
              <a:effectLst>
                <a:outerShdw blurRad="38100" dist="38100" dir="2700000" algn="tl">
                  <a:srgbClr val="FFFFFF"/>
                </a:outerShdw>
              </a:effectLst>
              <a:cs typeface="Browallia New" pitchFamily="34" charset="-34"/>
            </a:endParaRPr>
          </a:p>
        </p:txBody>
      </p:sp>
      <p:sp>
        <p:nvSpPr>
          <p:cNvPr id="14341" name="Text Box 35">
            <a:extLst>
              <a:ext uri="{FF2B5EF4-FFF2-40B4-BE49-F238E27FC236}">
                <a16:creationId xmlns:a16="http://schemas.microsoft.com/office/drawing/2014/main" id="{1B4200A9-C41E-46D5-B1C6-3BA9AB9406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0"/>
            <a:ext cx="5181600" cy="396875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i="1">
                <a:solidFill>
                  <a:schemeClr val="accent2"/>
                </a:solidFill>
                <a:latin typeface="Comic Sans MS" panose="030F0702030302020204" pitchFamily="66" charset="0"/>
                <a:cs typeface="Angsana New" panose="02020603050405020304" pitchFamily="18" charset="-34"/>
              </a:rPr>
              <a:t>Why Australia &amp; New Zealand Market?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75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5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5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813" name="Group 13">
            <a:extLst>
              <a:ext uri="{FF2B5EF4-FFF2-40B4-BE49-F238E27FC236}">
                <a16:creationId xmlns:a16="http://schemas.microsoft.com/office/drawing/2014/main" id="{8ABB267F-EB39-471C-BB87-8C588093C298}"/>
              </a:ext>
            </a:extLst>
          </p:cNvPr>
          <p:cNvGrpSpPr>
            <a:grpSpLocks/>
          </p:cNvGrpSpPr>
          <p:nvPr/>
        </p:nvGrpSpPr>
        <p:grpSpPr bwMode="auto">
          <a:xfrm>
            <a:off x="0" y="569913"/>
            <a:ext cx="8993188" cy="6288087"/>
            <a:chOff x="0" y="359"/>
            <a:chExt cx="5665" cy="3961"/>
          </a:xfrm>
        </p:grpSpPr>
        <p:graphicFrame>
          <p:nvGraphicFramePr>
            <p:cNvPr id="15368" name="Object 2">
              <a:extLst>
                <a:ext uri="{FF2B5EF4-FFF2-40B4-BE49-F238E27FC236}">
                  <a16:creationId xmlns:a16="http://schemas.microsoft.com/office/drawing/2014/main" id="{54C79509-2233-4BCE-A95B-6783DA0BD9E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0" y="359"/>
            <a:ext cx="5665" cy="39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72" name="Chart" r:id="rId3" imgW="6905549" imgH="4829043" progId="Excel.Chart.8">
                    <p:embed/>
                  </p:oleObj>
                </mc:Choice>
                <mc:Fallback>
                  <p:oleObj name="Chart" r:id="rId3" imgW="6905549" imgH="4829043" progId="Excel.Chart.8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59"/>
                          <a:ext cx="5665" cy="396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5369" name="Group 12">
              <a:extLst>
                <a:ext uri="{FF2B5EF4-FFF2-40B4-BE49-F238E27FC236}">
                  <a16:creationId xmlns:a16="http://schemas.microsoft.com/office/drawing/2014/main" id="{FBF41286-729F-49A9-A71A-612A059FBE2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68" y="2640"/>
              <a:ext cx="1056" cy="212"/>
              <a:chOff x="4368" y="2640"/>
              <a:chExt cx="1056" cy="212"/>
            </a:xfrm>
          </p:grpSpPr>
          <p:sp>
            <p:nvSpPr>
              <p:cNvPr id="15370" name="Text Box 4">
                <a:extLst>
                  <a:ext uri="{FF2B5EF4-FFF2-40B4-BE49-F238E27FC236}">
                    <a16:creationId xmlns:a16="http://schemas.microsoft.com/office/drawing/2014/main" id="{9DA8D89B-B011-4390-AF20-B83B4687F03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68" y="2640"/>
                <a:ext cx="384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1pPr>
                <a:lvl2pPr marL="742950" indent="-285750"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2pPr>
                <a:lvl3pPr marL="1143000" indent="-228600"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3pPr>
                <a:lvl4pPr marL="1600200" indent="-228600"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4pPr>
                <a:lvl5pPr marL="2057400" indent="-228600"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1600">
                    <a:solidFill>
                      <a:srgbClr val="202346"/>
                    </a:solidFill>
                    <a:cs typeface="Times New Roman" panose="02020603050405020304" pitchFamily="18" charset="0"/>
                  </a:rPr>
                  <a:t>AUS</a:t>
                </a:r>
              </a:p>
            </p:txBody>
          </p:sp>
          <p:sp>
            <p:nvSpPr>
              <p:cNvPr id="15371" name="Text Box 9">
                <a:extLst>
                  <a:ext uri="{FF2B5EF4-FFF2-40B4-BE49-F238E27FC236}">
                    <a16:creationId xmlns:a16="http://schemas.microsoft.com/office/drawing/2014/main" id="{A40C9632-DFE9-493F-833D-0BEF50AB5CB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40" y="2640"/>
                <a:ext cx="384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1pPr>
                <a:lvl2pPr marL="742950" indent="-285750"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2pPr>
                <a:lvl3pPr marL="1143000" indent="-228600"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3pPr>
                <a:lvl4pPr marL="1600200" indent="-228600"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4pPr>
                <a:lvl5pPr marL="2057400" indent="-228600"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1600">
                    <a:solidFill>
                      <a:srgbClr val="202346"/>
                    </a:solidFill>
                    <a:cs typeface="Times New Roman" panose="02020603050405020304" pitchFamily="18" charset="0"/>
                  </a:rPr>
                  <a:t>NZ</a:t>
                </a:r>
              </a:p>
            </p:txBody>
          </p:sp>
        </p:grpSp>
      </p:grpSp>
      <p:sp>
        <p:nvSpPr>
          <p:cNvPr id="76803" name="Rectangle 3">
            <a:extLst>
              <a:ext uri="{FF2B5EF4-FFF2-40B4-BE49-F238E27FC236}">
                <a16:creationId xmlns:a16="http://schemas.microsoft.com/office/drawing/2014/main" id="{896FDF9F-7D44-40FD-9B56-DACEE5F5FF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05200" y="1295400"/>
            <a:ext cx="4343400" cy="457200"/>
          </a:xfrm>
          <a:solidFill>
            <a:srgbClr val="FFFFCC"/>
          </a:solidFill>
        </p:spPr>
        <p:txBody>
          <a:bodyPr/>
          <a:lstStyle/>
          <a:p>
            <a:pPr eaLnBrk="1" hangingPunct="1">
              <a:defRPr/>
            </a:pPr>
            <a:r>
              <a:rPr lang="th-TH" sz="2400" b="1">
                <a:effectLst>
                  <a:outerShdw blurRad="38100" dist="38100" dir="2700000" algn="tl">
                    <a:srgbClr val="FFFFFF"/>
                  </a:outerShdw>
                </a:effectLst>
                <a:cs typeface="Browallia New" pitchFamily="34" charset="-34"/>
              </a:rPr>
              <a:t>เปรียบเทียบอัตราการว่างงาน</a:t>
            </a:r>
            <a:r>
              <a:rPr lang="en-US" sz="2400" b="1">
                <a:effectLst>
                  <a:outerShdw blurRad="38100" dist="38100" dir="2700000" algn="tl">
                    <a:srgbClr val="FFFFFF"/>
                  </a:outerShdw>
                </a:effectLst>
                <a:cs typeface="Browallia New" pitchFamily="34" charset="-34"/>
              </a:rPr>
              <a:t> </a:t>
            </a:r>
            <a:r>
              <a:rPr lang="th-TH" sz="2400" b="1">
                <a:effectLst>
                  <a:outerShdw blurRad="38100" dist="38100" dir="2700000" algn="tl">
                    <a:srgbClr val="FFFFFF"/>
                  </a:outerShdw>
                </a:effectLst>
                <a:cs typeface="Browallia New" pitchFamily="34" charset="-34"/>
              </a:rPr>
              <a:t>(ปี 2006)</a:t>
            </a:r>
            <a:endParaRPr lang="en-US" sz="2400" b="1">
              <a:effectLst>
                <a:outerShdw blurRad="38100" dist="38100" dir="2700000" algn="tl">
                  <a:srgbClr val="FFFFFF"/>
                </a:outerShdw>
              </a:effectLst>
              <a:cs typeface="Browallia New" pitchFamily="34" charset="-34"/>
            </a:endParaRPr>
          </a:p>
        </p:txBody>
      </p:sp>
      <p:grpSp>
        <p:nvGrpSpPr>
          <p:cNvPr id="76810" name="Group 10">
            <a:extLst>
              <a:ext uri="{FF2B5EF4-FFF2-40B4-BE49-F238E27FC236}">
                <a16:creationId xmlns:a16="http://schemas.microsoft.com/office/drawing/2014/main" id="{C189C217-F31D-44E3-8C44-B857EDE5021A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3343275" cy="609600"/>
            <a:chOff x="0" y="0"/>
            <a:chExt cx="2106" cy="384"/>
          </a:xfrm>
        </p:grpSpPr>
        <p:sp>
          <p:nvSpPr>
            <p:cNvPr id="15366" name="AutoShape 7">
              <a:extLst>
                <a:ext uri="{FF2B5EF4-FFF2-40B4-BE49-F238E27FC236}">
                  <a16:creationId xmlns:a16="http://schemas.microsoft.com/office/drawing/2014/main" id="{919EED09-F0F1-4F62-9E55-EC4E4C4C4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106" cy="384"/>
            </a:xfrm>
            <a:prstGeom prst="homePlate">
              <a:avLst>
                <a:gd name="adj" fmla="val 137109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367" name="Text Box 8">
              <a:extLst>
                <a:ext uri="{FF2B5EF4-FFF2-40B4-BE49-F238E27FC236}">
                  <a16:creationId xmlns:a16="http://schemas.microsoft.com/office/drawing/2014/main" id="{BF3C8250-12E5-46C9-AB97-0ED18B2F69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168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th-TH" altLang="en-US" sz="3200" b="0">
                  <a:latin typeface="Browallia New" panose="020B0604020202020204" pitchFamily="34" charset="-34"/>
                </a:rPr>
                <a:t> อัตราการว่างงานต่ำ</a:t>
              </a:r>
            </a:p>
          </p:txBody>
        </p:sp>
      </p:grpSp>
      <p:sp>
        <p:nvSpPr>
          <p:cNvPr id="15365" name="Text Box 11">
            <a:extLst>
              <a:ext uri="{FF2B5EF4-FFF2-40B4-BE49-F238E27FC236}">
                <a16:creationId xmlns:a16="http://schemas.microsoft.com/office/drawing/2014/main" id="{5C5888A7-F056-4E84-98A5-8C25E170C5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0"/>
            <a:ext cx="5181600" cy="396875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i="1">
                <a:solidFill>
                  <a:schemeClr val="accent2"/>
                </a:solidFill>
                <a:latin typeface="Comic Sans MS" panose="030F0702030302020204" pitchFamily="66" charset="0"/>
                <a:cs typeface="Angsana New" panose="02020603050405020304" pitchFamily="18" charset="-34"/>
              </a:rPr>
              <a:t>Why Australia &amp; New Zealand Market?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76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6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6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>
            <a:extLst>
              <a:ext uri="{FF2B5EF4-FFF2-40B4-BE49-F238E27FC236}">
                <a16:creationId xmlns:a16="http://schemas.microsoft.com/office/drawing/2014/main" id="{B5A8884E-D41F-4796-BC51-8B6952216C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447800"/>
            <a:ext cx="6019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b="0">
              <a:cs typeface="Angsana New" panose="02020603050405020304" pitchFamily="18" charset="-34"/>
            </a:endParaRPr>
          </a:p>
        </p:txBody>
      </p:sp>
      <p:sp>
        <p:nvSpPr>
          <p:cNvPr id="49157" name="Text Box 5">
            <a:extLst>
              <a:ext uri="{FF2B5EF4-FFF2-40B4-BE49-F238E27FC236}">
                <a16:creationId xmlns:a16="http://schemas.microsoft.com/office/drawing/2014/main" id="{B490CFAB-A3DF-4FB6-BFDA-5ACC77D403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2514600"/>
            <a:ext cx="5562600" cy="519113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h-TH" altLang="en-US">
                <a:cs typeface="Angsana New" panose="02020603050405020304" pitchFamily="18" charset="-34"/>
              </a:rPr>
              <a:t> </a:t>
            </a:r>
            <a:r>
              <a:rPr lang="th-TH" altLang="en-US" sz="2400">
                <a:latin typeface="Browallia New" panose="020B0604020202020204" pitchFamily="34" charset="-34"/>
                <a:cs typeface="Browallia New" panose="020B0604020202020204" pitchFamily="34" charset="-34"/>
              </a:rPr>
              <a:t>โดยเฉลี่ย</a:t>
            </a:r>
            <a:r>
              <a:rPr lang="en-US" altLang="en-US" sz="2400">
                <a:latin typeface="Browallia New" panose="020B0604020202020204" pitchFamily="34" charset="-34"/>
                <a:cs typeface="Browallia New" panose="020B0604020202020204" pitchFamily="34" charset="-34"/>
              </a:rPr>
              <a:t> 5%</a:t>
            </a:r>
            <a:r>
              <a:rPr lang="th-TH" altLang="en-US" sz="2400">
                <a:latin typeface="Browallia New" panose="020B0604020202020204" pitchFamily="34" charset="-34"/>
                <a:cs typeface="Browallia New" panose="020B0604020202020204" pitchFamily="34" charset="-34"/>
              </a:rPr>
              <a:t> (ยกเว้นสิ่งทอ เสื้อผ้า รองเท้าและรถยนต์)</a:t>
            </a:r>
          </a:p>
        </p:txBody>
      </p:sp>
      <p:sp>
        <p:nvSpPr>
          <p:cNvPr id="49159" name="Text Box 7">
            <a:extLst>
              <a:ext uri="{FF2B5EF4-FFF2-40B4-BE49-F238E27FC236}">
                <a16:creationId xmlns:a16="http://schemas.microsoft.com/office/drawing/2014/main" id="{D92495BB-6640-4AE1-8BA3-26C37C4393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4343400"/>
            <a:ext cx="6858000" cy="4572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h-TH" altLang="en-US" sz="2400">
                <a:latin typeface="Browallia New" panose="020B0604020202020204" pitchFamily="34" charset="-34"/>
              </a:rPr>
              <a:t> ความได้เปรียบด้านอัตราภาษีนำเข้า</a:t>
            </a:r>
            <a:r>
              <a:rPr lang="en-US" altLang="en-US" sz="2400">
                <a:latin typeface="Browallia New" panose="020B0604020202020204" pitchFamily="34" charset="-34"/>
              </a:rPr>
              <a:t> </a:t>
            </a:r>
            <a:r>
              <a:rPr lang="th-TH" altLang="en-US" sz="2400">
                <a:latin typeface="Browallia New" panose="020B0604020202020204" pitchFamily="34" charset="-34"/>
              </a:rPr>
              <a:t>เทียบกับประเทศคู่แข่ง</a:t>
            </a:r>
          </a:p>
        </p:txBody>
      </p:sp>
      <p:grpSp>
        <p:nvGrpSpPr>
          <p:cNvPr id="49174" name="Group 22">
            <a:extLst>
              <a:ext uri="{FF2B5EF4-FFF2-40B4-BE49-F238E27FC236}">
                <a16:creationId xmlns:a16="http://schemas.microsoft.com/office/drawing/2014/main" id="{21A91DF7-36F6-4467-901A-F2A5521F2216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1066800"/>
            <a:ext cx="5029200" cy="609600"/>
            <a:chOff x="720" y="960"/>
            <a:chExt cx="3264" cy="384"/>
          </a:xfrm>
        </p:grpSpPr>
        <p:sp>
          <p:nvSpPr>
            <p:cNvPr id="16402" name="AutoShape 11">
              <a:extLst>
                <a:ext uri="{FF2B5EF4-FFF2-40B4-BE49-F238E27FC236}">
                  <a16:creationId xmlns:a16="http://schemas.microsoft.com/office/drawing/2014/main" id="{040A1A28-6F0D-4943-825A-680E81B377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4" y="960"/>
              <a:ext cx="3190" cy="384"/>
            </a:xfrm>
            <a:prstGeom prst="homePlate">
              <a:avLst>
                <a:gd name="adj" fmla="val 207682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03" name="Text Box 12">
              <a:extLst>
                <a:ext uri="{FF2B5EF4-FFF2-40B4-BE49-F238E27FC236}">
                  <a16:creationId xmlns:a16="http://schemas.microsoft.com/office/drawing/2014/main" id="{3283D75E-E3CB-4D62-9280-6CE34CE627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" y="960"/>
              <a:ext cx="2745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th-TH" altLang="en-US" sz="3200" b="0">
                  <a:latin typeface="Browallia New" panose="020B0604020202020204" pitchFamily="34" charset="-34"/>
                </a:rPr>
                <a:t> ความหลากหลายของผู้บริโภค</a:t>
              </a:r>
            </a:p>
          </p:txBody>
        </p:sp>
      </p:grpSp>
      <p:grpSp>
        <p:nvGrpSpPr>
          <p:cNvPr id="49165" name="Group 13">
            <a:extLst>
              <a:ext uri="{FF2B5EF4-FFF2-40B4-BE49-F238E27FC236}">
                <a16:creationId xmlns:a16="http://schemas.microsoft.com/office/drawing/2014/main" id="{C44D2EB8-5BE7-4A05-8A20-0EC9D4F38236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1905000"/>
            <a:ext cx="5867400" cy="609600"/>
            <a:chOff x="240" y="288"/>
            <a:chExt cx="2112" cy="384"/>
          </a:xfrm>
        </p:grpSpPr>
        <p:sp>
          <p:nvSpPr>
            <p:cNvPr id="16400" name="AutoShape 14">
              <a:extLst>
                <a:ext uri="{FF2B5EF4-FFF2-40B4-BE49-F238E27FC236}">
                  <a16:creationId xmlns:a16="http://schemas.microsoft.com/office/drawing/2014/main" id="{365ED61D-00FF-4B45-AA84-4E8A4995EA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288"/>
              <a:ext cx="2064" cy="384"/>
            </a:xfrm>
            <a:prstGeom prst="homePlate">
              <a:avLst>
                <a:gd name="adj" fmla="val 134375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01" name="Text Box 15">
              <a:extLst>
                <a:ext uri="{FF2B5EF4-FFF2-40B4-BE49-F238E27FC236}">
                  <a16:creationId xmlns:a16="http://schemas.microsoft.com/office/drawing/2014/main" id="{9CE58695-16AF-44DC-8201-B11772DAEC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288"/>
              <a:ext cx="177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th-TH" altLang="en-US" sz="3200" b="0">
                  <a:latin typeface="Browallia New" panose="020B0604020202020204" pitchFamily="34" charset="-34"/>
                </a:rPr>
                <a:t> อัตราภาษีอยู่ในระดับต่ำ</a:t>
              </a:r>
            </a:p>
          </p:txBody>
        </p:sp>
      </p:grpSp>
      <p:sp>
        <p:nvSpPr>
          <p:cNvPr id="16391" name="Rectangle 19">
            <a:extLst>
              <a:ext uri="{FF2B5EF4-FFF2-40B4-BE49-F238E27FC236}">
                <a16:creationId xmlns:a16="http://schemas.microsoft.com/office/drawing/2014/main" id="{60376D62-AA18-47AC-B02C-D7BC4AD839B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28600"/>
            <a:ext cx="8077200" cy="685800"/>
          </a:xfrm>
          <a:solidFill>
            <a:srgbClr val="FFFF99"/>
          </a:solidFill>
        </p:spPr>
        <p:txBody>
          <a:bodyPr/>
          <a:lstStyle/>
          <a:p>
            <a:pPr eaLnBrk="1" hangingPunct="1"/>
            <a:r>
              <a:rPr lang="en-US" altLang="en-US" sz="3200" i="1">
                <a:solidFill>
                  <a:schemeClr val="accent2"/>
                </a:solidFill>
                <a:latin typeface="Comic Sans MS" panose="030F0702030302020204" pitchFamily="66" charset="0"/>
              </a:rPr>
              <a:t>Why Australian &amp; New Zealand Market?</a:t>
            </a:r>
          </a:p>
        </p:txBody>
      </p:sp>
      <p:grpSp>
        <p:nvGrpSpPr>
          <p:cNvPr id="49187" name="Group 35">
            <a:extLst>
              <a:ext uri="{FF2B5EF4-FFF2-40B4-BE49-F238E27FC236}">
                <a16:creationId xmlns:a16="http://schemas.microsoft.com/office/drawing/2014/main" id="{69B64166-79F0-43A4-8270-0FC190CFD152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3124200"/>
            <a:ext cx="6480175" cy="1266825"/>
            <a:chOff x="432" y="1968"/>
            <a:chExt cx="4082" cy="798"/>
          </a:xfrm>
        </p:grpSpPr>
        <p:sp>
          <p:nvSpPr>
            <p:cNvPr id="16397" name="AutoShape 17">
              <a:extLst>
                <a:ext uri="{FF2B5EF4-FFF2-40B4-BE49-F238E27FC236}">
                  <a16:creationId xmlns:a16="http://schemas.microsoft.com/office/drawing/2014/main" id="{B20015C1-2356-4F28-A5E0-93B17BF9B0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1968"/>
              <a:ext cx="4034" cy="768"/>
            </a:xfrm>
            <a:prstGeom prst="homePlate">
              <a:avLst>
                <a:gd name="adj" fmla="val 131315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398" name="Text Box 18">
              <a:extLst>
                <a:ext uri="{FF2B5EF4-FFF2-40B4-BE49-F238E27FC236}">
                  <a16:creationId xmlns:a16="http://schemas.microsoft.com/office/drawing/2014/main" id="{6166E5E3-C667-4149-AF07-17B4E729C4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" y="2016"/>
              <a:ext cx="3471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th-TH" altLang="en-US" sz="3200" b="0">
                  <a:latin typeface="Browallia New" panose="020B0604020202020204" pitchFamily="34" charset="-34"/>
                </a:rPr>
                <a:t> ข้อตกลงการค้าเสรีไทย-ออสเตรเลีย </a:t>
              </a:r>
              <a:r>
                <a:rPr lang="en-US" altLang="en-US" sz="3200">
                  <a:latin typeface="Browallia New" panose="020B0604020202020204" pitchFamily="34" charset="-34"/>
                </a:rPr>
                <a:t>TAFTA</a:t>
              </a:r>
              <a:endParaRPr lang="th-TH" altLang="en-US" sz="3200">
                <a:latin typeface="Browallia New" panose="020B0604020202020204" pitchFamily="34" charset="-34"/>
              </a:endParaRPr>
            </a:p>
          </p:txBody>
        </p:sp>
        <p:sp>
          <p:nvSpPr>
            <p:cNvPr id="16399" name="Text Box 29">
              <a:extLst>
                <a:ext uri="{FF2B5EF4-FFF2-40B4-BE49-F238E27FC236}">
                  <a16:creationId xmlns:a16="http://schemas.microsoft.com/office/drawing/2014/main" id="{3B58FF21-8936-4541-A0C8-5E3A47D204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" y="2400"/>
              <a:ext cx="3471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th-TH" altLang="en-US" sz="3200" b="0">
                  <a:latin typeface="Browallia New" panose="020B0604020202020204" pitchFamily="34" charset="-34"/>
                </a:rPr>
                <a:t> ข้อตกลงการค้าเสรีไทย-นิวซีแลนด์ </a:t>
              </a:r>
              <a:r>
                <a:rPr lang="en-US" altLang="en-US" sz="3200">
                  <a:latin typeface="Browallia New" panose="020B0604020202020204" pitchFamily="34" charset="-34"/>
                </a:rPr>
                <a:t>CEP</a:t>
              </a:r>
              <a:endParaRPr lang="th-TH" altLang="en-US" sz="3200">
                <a:latin typeface="Browallia New" panose="020B0604020202020204" pitchFamily="34" charset="-34"/>
              </a:endParaRPr>
            </a:p>
          </p:txBody>
        </p:sp>
      </p:grpSp>
      <p:sp>
        <p:nvSpPr>
          <p:cNvPr id="49182" name="Text Box 30">
            <a:extLst>
              <a:ext uri="{FF2B5EF4-FFF2-40B4-BE49-F238E27FC236}">
                <a16:creationId xmlns:a16="http://schemas.microsoft.com/office/drawing/2014/main" id="{FB267DF5-3B03-4BA2-96AA-EC6F59FBB4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4876800"/>
            <a:ext cx="4724400" cy="519113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th-TH" altLang="en-US">
                <a:latin typeface="Browallia New" panose="020B0604020202020204" pitchFamily="34" charset="-34"/>
              </a:rPr>
              <a:t>แต่... ความได้เปรียบนี้มีวันหมดอายุ</a:t>
            </a:r>
          </a:p>
        </p:txBody>
      </p:sp>
      <p:sp>
        <p:nvSpPr>
          <p:cNvPr id="49183" name="Text Box 31">
            <a:extLst>
              <a:ext uri="{FF2B5EF4-FFF2-40B4-BE49-F238E27FC236}">
                <a16:creationId xmlns:a16="http://schemas.microsoft.com/office/drawing/2014/main" id="{34B1AE58-6873-4339-980B-B9FF00B57D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5562600"/>
            <a:ext cx="6324600" cy="4572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Browallia New" panose="020B0604020202020204" pitchFamily="34" charset="-34"/>
                <a:cs typeface="Browallia New" panose="020B0604020202020204" pitchFamily="34" charset="-34"/>
              </a:rPr>
              <a:t>: AUS – </a:t>
            </a:r>
            <a:r>
              <a:rPr lang="th-TH" altLang="en-US" sz="2400">
                <a:latin typeface="Browallia New" panose="020B0604020202020204" pitchFamily="34" charset="-34"/>
                <a:cs typeface="Browallia New" panose="020B0604020202020204" pitchFamily="34" charset="-34"/>
              </a:rPr>
              <a:t>มาเลเซีย, จีน, </a:t>
            </a:r>
            <a:r>
              <a:rPr lang="en-US" altLang="en-US" sz="2400">
                <a:latin typeface="Browallia New" panose="020B0604020202020204" pitchFamily="34" charset="-34"/>
                <a:cs typeface="Browallia New" panose="020B0604020202020204" pitchFamily="34" charset="-34"/>
              </a:rPr>
              <a:t>Gulf Countries, ASEAN, </a:t>
            </a:r>
            <a:r>
              <a:rPr lang="th-TH" altLang="en-US" sz="2400">
                <a:latin typeface="Browallia New" panose="020B0604020202020204" pitchFamily="34" charset="-34"/>
                <a:cs typeface="Browallia New" panose="020B0604020202020204" pitchFamily="34" charset="-34"/>
              </a:rPr>
              <a:t>เกาหลี,</a:t>
            </a:r>
            <a:r>
              <a:rPr lang="en-US" altLang="en-US" sz="240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altLang="en-US" sz="2400">
                <a:latin typeface="Browallia New" panose="020B0604020202020204" pitchFamily="34" charset="-34"/>
                <a:cs typeface="Browallia New" panose="020B0604020202020204" pitchFamily="34" charset="-34"/>
              </a:rPr>
              <a:t>ญี่ปุ่น ชิลี</a:t>
            </a:r>
            <a:r>
              <a:rPr lang="en-US" altLang="en-US" sz="2400">
                <a:latin typeface="Browallia New" panose="020B0604020202020204" pitchFamily="34" charset="-34"/>
                <a:cs typeface="Browallia New" panose="020B0604020202020204" pitchFamily="34" charset="-34"/>
              </a:rPr>
              <a:t>                    </a:t>
            </a:r>
            <a:endParaRPr lang="th-TH" altLang="en-US" sz="240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49184" name="Text Box 32">
            <a:extLst>
              <a:ext uri="{FF2B5EF4-FFF2-40B4-BE49-F238E27FC236}">
                <a16:creationId xmlns:a16="http://schemas.microsoft.com/office/drawing/2014/main" id="{D2B0591E-6349-44A8-942E-A747BDA8A4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6019800"/>
            <a:ext cx="6324600" cy="4572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Browallia New" panose="020B0604020202020204" pitchFamily="34" charset="-34"/>
                <a:cs typeface="Browallia New" panose="020B0604020202020204" pitchFamily="34" charset="-34"/>
              </a:rPr>
              <a:t>: NZ– </a:t>
            </a:r>
            <a:r>
              <a:rPr lang="th-TH" altLang="en-US" sz="2400">
                <a:latin typeface="Browallia New" panose="020B0604020202020204" pitchFamily="34" charset="-34"/>
                <a:cs typeface="Browallia New" panose="020B0604020202020204" pitchFamily="34" charset="-34"/>
              </a:rPr>
              <a:t>มาเลเซีย, จีน, </a:t>
            </a:r>
            <a:r>
              <a:rPr lang="en-US" altLang="en-US" sz="2400">
                <a:latin typeface="Browallia New" panose="020B0604020202020204" pitchFamily="34" charset="-34"/>
                <a:cs typeface="Browallia New" panose="020B0604020202020204" pitchFamily="34" charset="-34"/>
              </a:rPr>
              <a:t>Gulf Countries, ASEAN, </a:t>
            </a:r>
            <a:r>
              <a:rPr lang="th-TH" altLang="en-US" sz="2400">
                <a:latin typeface="Browallia New" panose="020B0604020202020204" pitchFamily="34" charset="-34"/>
                <a:cs typeface="Browallia New" panose="020B0604020202020204" pitchFamily="34" charset="-34"/>
              </a:rPr>
              <a:t>เกาหลี</a:t>
            </a:r>
            <a:r>
              <a:rPr lang="en-US" altLang="en-US" sz="2400">
                <a:latin typeface="Browallia New" panose="020B0604020202020204" pitchFamily="34" charset="-34"/>
                <a:cs typeface="Browallia New" panose="020B0604020202020204" pitchFamily="34" charset="-34"/>
              </a:rPr>
              <a:t>                     </a:t>
            </a:r>
            <a:endParaRPr lang="th-TH" altLang="en-US" sz="240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49186" name="AutoShape 34">
            <a:extLst>
              <a:ext uri="{FF2B5EF4-FFF2-40B4-BE49-F238E27FC236}">
                <a16:creationId xmlns:a16="http://schemas.microsoft.com/office/drawing/2014/main" id="{F30DE8B6-2F83-452B-A990-B7D525E7E0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953000"/>
            <a:ext cx="2819400" cy="1371600"/>
          </a:xfrm>
          <a:prstGeom prst="cloudCallout">
            <a:avLst>
              <a:gd name="adj1" fmla="val 81588"/>
              <a:gd name="adj2" fmla="val -2743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algn="ctr" eaLnBrk="1" hangingPunct="1"/>
            <a:r>
              <a:rPr lang="en-US" altLang="en-US" sz="2000" i="1">
                <a:solidFill>
                  <a:srgbClr val="0000CC"/>
                </a:solidFill>
                <a:latin typeface="Comic Sans MS" panose="030F0702030302020204" pitchFamily="66" charset="0"/>
                <a:cs typeface="Angsana New" panose="02020603050405020304" pitchFamily="18" charset="-34"/>
              </a:rPr>
              <a:t>soon-to-come FTA</a:t>
            </a:r>
            <a:endParaRPr lang="th-TH" altLang="en-US" sz="2000" i="1">
              <a:solidFill>
                <a:srgbClr val="0000CC"/>
              </a:solidFill>
              <a:latin typeface="Comic Sans MS" panose="030F0702030302020204" pitchFamily="66" charset="0"/>
              <a:cs typeface="Angsana New" panose="02020603050405020304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9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9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9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9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9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9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8" dur="500"/>
                                        <p:tgtEl>
                                          <p:spTgt spid="49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49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85" decel="100000"/>
                                        <p:tgtEl>
                                          <p:spTgt spid="491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385" decel="100000"/>
                                        <p:tgtEl>
                                          <p:spTgt spid="4918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918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385" fill="hold"/>
                                        <p:tgtEl>
                                          <p:spTgt spid="49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9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385" fill="hold"/>
                                        <p:tgtEl>
                                          <p:spTgt spid="49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9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9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9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49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9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9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49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7" grpId="0" animBg="1" autoUpdateAnimBg="0"/>
      <p:bldP spid="49159" grpId="0" animBg="1" autoUpdateAnimBg="0"/>
      <p:bldP spid="49182" grpId="0" animBg="1" autoUpdateAnimBg="0"/>
      <p:bldP spid="49183" grpId="0" animBg="1"/>
      <p:bldP spid="49184" grpId="0" animBg="1"/>
      <p:bldP spid="4918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>
            <a:extLst>
              <a:ext uri="{FF2B5EF4-FFF2-40B4-BE49-F238E27FC236}">
                <a16:creationId xmlns:a16="http://schemas.microsoft.com/office/drawing/2014/main" id="{85BF3040-B08C-4CEB-8C84-FDD7463C35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447800"/>
            <a:ext cx="6019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b="0">
              <a:cs typeface="Angsana New" panose="02020603050405020304" pitchFamily="18" charset="-34"/>
            </a:endParaRPr>
          </a:p>
        </p:txBody>
      </p:sp>
      <p:grpSp>
        <p:nvGrpSpPr>
          <p:cNvPr id="56325" name="Group 5">
            <a:extLst>
              <a:ext uri="{FF2B5EF4-FFF2-40B4-BE49-F238E27FC236}">
                <a16:creationId xmlns:a16="http://schemas.microsoft.com/office/drawing/2014/main" id="{4E60C3D9-ADC9-4279-80D4-15A74E91DE0A}"/>
              </a:ext>
            </a:extLst>
          </p:cNvPr>
          <p:cNvGrpSpPr>
            <a:grpSpLocks/>
          </p:cNvGrpSpPr>
          <p:nvPr/>
        </p:nvGrpSpPr>
        <p:grpSpPr bwMode="auto">
          <a:xfrm>
            <a:off x="1219200" y="2057400"/>
            <a:ext cx="5257800" cy="641350"/>
            <a:chOff x="240" y="288"/>
            <a:chExt cx="2112" cy="404"/>
          </a:xfrm>
        </p:grpSpPr>
        <p:sp>
          <p:nvSpPr>
            <p:cNvPr id="17420" name="AutoShape 6">
              <a:extLst>
                <a:ext uri="{FF2B5EF4-FFF2-40B4-BE49-F238E27FC236}">
                  <a16:creationId xmlns:a16="http://schemas.microsoft.com/office/drawing/2014/main" id="{F3D292BE-0D75-4EAF-B07D-1A59B74C68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288"/>
              <a:ext cx="2064" cy="384"/>
            </a:xfrm>
            <a:prstGeom prst="homePlate">
              <a:avLst>
                <a:gd name="adj" fmla="val 134375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421" name="Text Box 7">
              <a:extLst>
                <a:ext uri="{FF2B5EF4-FFF2-40B4-BE49-F238E27FC236}">
                  <a16:creationId xmlns:a16="http://schemas.microsoft.com/office/drawing/2014/main" id="{A3370032-161B-4597-96AA-F62249969B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288"/>
              <a:ext cx="177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th-TH" altLang="en-US" sz="3600" b="0">
                  <a:latin typeface="Angsana New" panose="02020603050405020304" pitchFamily="18" charset="-34"/>
                  <a:cs typeface="Angsana New" panose="02020603050405020304" pitchFamily="18" charset="-34"/>
                </a:rPr>
                <a:t> กฎระเบียบด้านสุขอนามัย</a:t>
              </a:r>
            </a:p>
          </p:txBody>
        </p:sp>
      </p:grpSp>
      <p:grpSp>
        <p:nvGrpSpPr>
          <p:cNvPr id="56328" name="Group 8">
            <a:extLst>
              <a:ext uri="{FF2B5EF4-FFF2-40B4-BE49-F238E27FC236}">
                <a16:creationId xmlns:a16="http://schemas.microsoft.com/office/drawing/2014/main" id="{0F0E5075-F79A-435C-86E3-D3B09DFD0FC6}"/>
              </a:ext>
            </a:extLst>
          </p:cNvPr>
          <p:cNvGrpSpPr>
            <a:grpSpLocks/>
          </p:cNvGrpSpPr>
          <p:nvPr/>
        </p:nvGrpSpPr>
        <p:grpSpPr bwMode="auto">
          <a:xfrm>
            <a:off x="1219200" y="2819400"/>
            <a:ext cx="5638800" cy="609600"/>
            <a:chOff x="240" y="288"/>
            <a:chExt cx="2112" cy="384"/>
          </a:xfrm>
        </p:grpSpPr>
        <p:sp>
          <p:nvSpPr>
            <p:cNvPr id="17418" name="AutoShape 9">
              <a:extLst>
                <a:ext uri="{FF2B5EF4-FFF2-40B4-BE49-F238E27FC236}">
                  <a16:creationId xmlns:a16="http://schemas.microsoft.com/office/drawing/2014/main" id="{4322F77E-6861-4C90-9E4B-3FF1B14846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288"/>
              <a:ext cx="2064" cy="384"/>
            </a:xfrm>
            <a:prstGeom prst="homePlate">
              <a:avLst>
                <a:gd name="adj" fmla="val 134375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419" name="Text Box 10">
              <a:extLst>
                <a:ext uri="{FF2B5EF4-FFF2-40B4-BE49-F238E27FC236}">
                  <a16:creationId xmlns:a16="http://schemas.microsoft.com/office/drawing/2014/main" id="{F27D6A6A-9FC8-478B-A0DA-2F3FCB4C25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288"/>
              <a:ext cx="177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th-TH" altLang="en-US" sz="3200" b="0">
                  <a:latin typeface="Angsana New" panose="02020603050405020304" pitchFamily="18" charset="-34"/>
                  <a:cs typeface="Angsana New" panose="02020603050405020304" pitchFamily="18" charset="-34"/>
                </a:rPr>
                <a:t> </a:t>
              </a:r>
              <a:r>
                <a:rPr lang="en-US" altLang="en-US" sz="3200" b="0">
                  <a:latin typeface="Angsana New" panose="02020603050405020304" pitchFamily="18" charset="-34"/>
                  <a:cs typeface="Angsana New" panose="02020603050405020304" pitchFamily="18" charset="-34"/>
                </a:rPr>
                <a:t>Quarantine Regulations </a:t>
              </a:r>
              <a:r>
                <a:rPr lang="th-TH" altLang="en-US" sz="3200" b="0">
                  <a:latin typeface="Angsana New" panose="02020603050405020304" pitchFamily="18" charset="-34"/>
                  <a:cs typeface="Angsana New" panose="02020603050405020304" pitchFamily="18" charset="-34"/>
                </a:rPr>
                <a:t>ที่เข้มงวด</a:t>
              </a:r>
            </a:p>
          </p:txBody>
        </p:sp>
      </p:grpSp>
      <p:grpSp>
        <p:nvGrpSpPr>
          <p:cNvPr id="56331" name="Group 11">
            <a:extLst>
              <a:ext uri="{FF2B5EF4-FFF2-40B4-BE49-F238E27FC236}">
                <a16:creationId xmlns:a16="http://schemas.microsoft.com/office/drawing/2014/main" id="{AB672ED4-E32B-45B8-8ADB-2969937052A8}"/>
              </a:ext>
            </a:extLst>
          </p:cNvPr>
          <p:cNvGrpSpPr>
            <a:grpSpLocks/>
          </p:cNvGrpSpPr>
          <p:nvPr/>
        </p:nvGrpSpPr>
        <p:grpSpPr bwMode="auto">
          <a:xfrm>
            <a:off x="1219200" y="3581400"/>
            <a:ext cx="6553200" cy="609600"/>
            <a:chOff x="240" y="288"/>
            <a:chExt cx="2112" cy="384"/>
          </a:xfrm>
        </p:grpSpPr>
        <p:sp>
          <p:nvSpPr>
            <p:cNvPr id="17416" name="AutoShape 12">
              <a:extLst>
                <a:ext uri="{FF2B5EF4-FFF2-40B4-BE49-F238E27FC236}">
                  <a16:creationId xmlns:a16="http://schemas.microsoft.com/office/drawing/2014/main" id="{046DEF05-44D3-4702-9915-6E6D6DEDF6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288"/>
              <a:ext cx="2064" cy="384"/>
            </a:xfrm>
            <a:prstGeom prst="homePlate">
              <a:avLst>
                <a:gd name="adj" fmla="val 134375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417" name="Text Box 13">
              <a:extLst>
                <a:ext uri="{FF2B5EF4-FFF2-40B4-BE49-F238E27FC236}">
                  <a16:creationId xmlns:a16="http://schemas.microsoft.com/office/drawing/2014/main" id="{615A3501-722F-43C7-904A-43374D9142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288"/>
              <a:ext cx="177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th-TH" altLang="en-US" sz="3200" b="0">
                  <a:latin typeface="Angsana New" panose="02020603050405020304" pitchFamily="18" charset="-34"/>
                  <a:cs typeface="Angsana New" panose="02020603050405020304" pitchFamily="18" charset="-34"/>
                </a:rPr>
                <a:t> ฉลากสินค้า การบรรจุหีบห่อ</a:t>
              </a:r>
            </a:p>
          </p:txBody>
        </p:sp>
      </p:grpSp>
      <p:sp>
        <p:nvSpPr>
          <p:cNvPr id="17414" name="Rectangle 14">
            <a:extLst>
              <a:ext uri="{FF2B5EF4-FFF2-40B4-BE49-F238E27FC236}">
                <a16:creationId xmlns:a16="http://schemas.microsoft.com/office/drawing/2014/main" id="{9B392C0D-FFC4-4992-A824-6C0C7DBFE13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914400"/>
            <a:ext cx="7696200" cy="685800"/>
          </a:xfrm>
          <a:solidFill>
            <a:srgbClr val="FFFF99"/>
          </a:solidFill>
        </p:spPr>
        <p:txBody>
          <a:bodyPr/>
          <a:lstStyle/>
          <a:p>
            <a:pPr eaLnBrk="1" hangingPunct="1"/>
            <a:r>
              <a:rPr lang="th-TH" altLang="en-US" sz="3600" b="1">
                <a:latin typeface="Angsana New" panose="02020603050405020304" pitchFamily="18" charset="-34"/>
              </a:rPr>
              <a:t>ข้อพึงระวังในการส่งสินค้าไปออสเตรเลียและนิวซีแลนด์</a:t>
            </a:r>
          </a:p>
        </p:txBody>
      </p:sp>
      <p:sp>
        <p:nvSpPr>
          <p:cNvPr id="17415" name="Rectangle 26">
            <a:extLst>
              <a:ext uri="{FF2B5EF4-FFF2-40B4-BE49-F238E27FC236}">
                <a16:creationId xmlns:a16="http://schemas.microsoft.com/office/drawing/2014/main" id="{2393A124-45FA-496F-8A90-D3E381DA91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62944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eaLnBrk="1" hangingPunct="1"/>
            <a:endParaRPr lang="en-US" altLang="en-US" sz="1800" b="0">
              <a:cs typeface="Angsana New" panose="02020603050405020304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6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6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6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6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33">
            <a:extLst>
              <a:ext uri="{FF2B5EF4-FFF2-40B4-BE49-F238E27FC236}">
                <a16:creationId xmlns:a16="http://schemas.microsoft.com/office/drawing/2014/main" id="{1ED3E57D-2BB0-422B-8236-0EB51F5BAC8B}"/>
              </a:ext>
            </a:extLst>
          </p:cNvPr>
          <p:cNvGrpSpPr>
            <a:grpSpLocks/>
          </p:cNvGrpSpPr>
          <p:nvPr/>
        </p:nvGrpSpPr>
        <p:grpSpPr bwMode="auto">
          <a:xfrm>
            <a:off x="0" y="838200"/>
            <a:ext cx="8991600" cy="6019800"/>
            <a:chOff x="0" y="1056"/>
            <a:chExt cx="5664" cy="3264"/>
          </a:xfrm>
        </p:grpSpPr>
        <p:sp>
          <p:nvSpPr>
            <p:cNvPr id="18444" name="File">
              <a:extLst>
                <a:ext uri="{FF2B5EF4-FFF2-40B4-BE49-F238E27FC236}">
                  <a16:creationId xmlns:a16="http://schemas.microsoft.com/office/drawing/2014/main" id="{9D3CDA79-4059-4FF4-BF47-B33D2E95C67C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0" y="1056"/>
              <a:ext cx="5664" cy="3264"/>
            </a:xfrm>
            <a:custGeom>
              <a:avLst/>
              <a:gdLst>
                <a:gd name="T0" fmla="*/ 2879 w 21600"/>
                <a:gd name="T1" fmla="*/ 490 h 21600"/>
                <a:gd name="T2" fmla="*/ 0 w 21600"/>
                <a:gd name="T3" fmla="*/ 1632 h 21600"/>
                <a:gd name="T4" fmla="*/ 2832 w 21600"/>
                <a:gd name="T5" fmla="*/ 3264 h 21600"/>
                <a:gd name="T6" fmla="*/ 5664 w 21600"/>
                <a:gd name="T7" fmla="*/ 1632 h 21600"/>
                <a:gd name="T8" fmla="*/ 0 w 21600"/>
                <a:gd name="T9" fmla="*/ 3264 h 21600"/>
                <a:gd name="T10" fmla="*/ 5664 w 21600"/>
                <a:gd name="T11" fmla="*/ 3264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1087 w 21600"/>
                <a:gd name="T19" fmla="*/ 4626 h 21600"/>
                <a:gd name="T20" fmla="*/ 20635 w 21600"/>
                <a:gd name="T21" fmla="*/ 2029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9790" y="3240"/>
                  </a:moveTo>
                  <a:cubicBezTo>
                    <a:pt x="10981" y="3240"/>
                    <a:pt x="9171" y="3240"/>
                    <a:pt x="9050" y="3086"/>
                  </a:cubicBezTo>
                  <a:cubicBezTo>
                    <a:pt x="9050" y="2931"/>
                    <a:pt x="8930" y="2777"/>
                    <a:pt x="8930" y="2469"/>
                  </a:cubicBezTo>
                  <a:cubicBezTo>
                    <a:pt x="8930" y="2160"/>
                    <a:pt x="8809" y="1851"/>
                    <a:pt x="8688" y="1389"/>
                  </a:cubicBezTo>
                  <a:cubicBezTo>
                    <a:pt x="8568" y="1080"/>
                    <a:pt x="8326" y="771"/>
                    <a:pt x="8085" y="463"/>
                  </a:cubicBezTo>
                  <a:cubicBezTo>
                    <a:pt x="7723" y="154"/>
                    <a:pt x="7361" y="0"/>
                    <a:pt x="7361" y="0"/>
                  </a:cubicBezTo>
                  <a:cubicBezTo>
                    <a:pt x="7361" y="0"/>
                    <a:pt x="2293" y="0"/>
                    <a:pt x="2051" y="154"/>
                  </a:cubicBezTo>
                  <a:cubicBezTo>
                    <a:pt x="1689" y="309"/>
                    <a:pt x="1448" y="463"/>
                    <a:pt x="1327" y="771"/>
                  </a:cubicBezTo>
                  <a:cubicBezTo>
                    <a:pt x="1207" y="1080"/>
                    <a:pt x="1086" y="1389"/>
                    <a:pt x="965" y="1697"/>
                  </a:cubicBezTo>
                  <a:cubicBezTo>
                    <a:pt x="845" y="2160"/>
                    <a:pt x="724" y="2314"/>
                    <a:pt x="724" y="2469"/>
                  </a:cubicBezTo>
                  <a:cubicBezTo>
                    <a:pt x="603" y="2623"/>
                    <a:pt x="603" y="2777"/>
                    <a:pt x="483" y="2931"/>
                  </a:cubicBezTo>
                  <a:cubicBezTo>
                    <a:pt x="483" y="3086"/>
                    <a:pt x="362" y="3240"/>
                    <a:pt x="241" y="3240"/>
                  </a:cubicBezTo>
                  <a:lnTo>
                    <a:pt x="0" y="3394"/>
                  </a:lnTo>
                  <a:lnTo>
                    <a:pt x="0" y="3703"/>
                  </a:lnTo>
                  <a:lnTo>
                    <a:pt x="0" y="10800"/>
                  </a:lnTo>
                  <a:lnTo>
                    <a:pt x="0" y="21600"/>
                  </a:lnTo>
                  <a:lnTo>
                    <a:pt x="10981" y="21600"/>
                  </a:lnTo>
                  <a:lnTo>
                    <a:pt x="21600" y="21600"/>
                  </a:lnTo>
                  <a:lnTo>
                    <a:pt x="21600" y="10800"/>
                  </a:lnTo>
                  <a:lnTo>
                    <a:pt x="21600" y="5246"/>
                  </a:lnTo>
                  <a:lnTo>
                    <a:pt x="21600" y="4783"/>
                  </a:lnTo>
                  <a:cubicBezTo>
                    <a:pt x="21479" y="4320"/>
                    <a:pt x="21359" y="4011"/>
                    <a:pt x="21117" y="3703"/>
                  </a:cubicBezTo>
                  <a:cubicBezTo>
                    <a:pt x="20876" y="3549"/>
                    <a:pt x="20514" y="3394"/>
                    <a:pt x="20152" y="3240"/>
                  </a:cubicBezTo>
                  <a:lnTo>
                    <a:pt x="19790" y="3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5" name="Text Box 5">
              <a:extLst>
                <a:ext uri="{FF2B5EF4-FFF2-40B4-BE49-F238E27FC236}">
                  <a16:creationId xmlns:a16="http://schemas.microsoft.com/office/drawing/2014/main" id="{ED761ED0-CF06-46F6-A2C4-EE7304D446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1104"/>
              <a:ext cx="2099" cy="3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th-TH" altLang="en-US" sz="3200" b="0">
                  <a:solidFill>
                    <a:srgbClr val="0000CC"/>
                  </a:solidFill>
                  <a:latin typeface="Browallia New" panose="020B0604020202020204" pitchFamily="34" charset="-34"/>
                </a:rPr>
                <a:t> กฎระเบียบด้านสุขอนามัย</a:t>
              </a:r>
            </a:p>
          </p:txBody>
        </p:sp>
      </p:grpSp>
      <p:sp>
        <p:nvSpPr>
          <p:cNvPr id="18435" name="Rectangle 12">
            <a:extLst>
              <a:ext uri="{FF2B5EF4-FFF2-40B4-BE49-F238E27FC236}">
                <a16:creationId xmlns:a16="http://schemas.microsoft.com/office/drawing/2014/main" id="{4CEBA0C1-E0E0-49A6-A494-4BBA59CCEDB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2819400" cy="685800"/>
          </a:xfrm>
          <a:solidFill>
            <a:srgbClr val="FFFF99"/>
          </a:solidFill>
        </p:spPr>
        <p:txBody>
          <a:bodyPr/>
          <a:lstStyle/>
          <a:p>
            <a:pPr eaLnBrk="1" hangingPunct="1"/>
            <a:r>
              <a:rPr lang="th-TH" altLang="en-US" sz="3200" i="1">
                <a:cs typeface="JasmineUPC" panose="02020603050405020304" pitchFamily="18" charset="-34"/>
              </a:rPr>
              <a:t>กฎระเบียบนำเข้า</a:t>
            </a:r>
          </a:p>
        </p:txBody>
      </p:sp>
      <p:sp>
        <p:nvSpPr>
          <p:cNvPr id="18436" name="Rectangle 20">
            <a:extLst>
              <a:ext uri="{FF2B5EF4-FFF2-40B4-BE49-F238E27FC236}">
                <a16:creationId xmlns:a16="http://schemas.microsoft.com/office/drawing/2014/main" id="{B4AFCDC5-3CD1-4409-89D3-71890901BD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62944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eaLnBrk="1" hangingPunct="1"/>
            <a:endParaRPr lang="en-US" altLang="en-US" sz="1800" b="0">
              <a:cs typeface="Angsana New" panose="02020603050405020304" pitchFamily="18" charset="-34"/>
            </a:endParaRPr>
          </a:p>
        </p:txBody>
      </p:sp>
      <p:sp>
        <p:nvSpPr>
          <p:cNvPr id="18437" name="Text Box 25">
            <a:extLst>
              <a:ext uri="{FF2B5EF4-FFF2-40B4-BE49-F238E27FC236}">
                <a16:creationId xmlns:a16="http://schemas.microsoft.com/office/drawing/2014/main" id="{D749522E-33B0-4739-8717-7171991025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819400"/>
            <a:ext cx="8915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h-TH" altLang="en-US" sz="3200" b="0">
                <a:latin typeface="Browallia New" panose="020B0604020202020204" pitchFamily="34" charset="-34"/>
              </a:rPr>
              <a:t> </a:t>
            </a:r>
          </a:p>
        </p:txBody>
      </p:sp>
      <p:sp>
        <p:nvSpPr>
          <p:cNvPr id="77856" name="Text Box 32">
            <a:extLst>
              <a:ext uri="{FF2B5EF4-FFF2-40B4-BE49-F238E27FC236}">
                <a16:creationId xmlns:a16="http://schemas.microsoft.com/office/drawing/2014/main" id="{220D4D52-C884-40B5-A867-AC430D2347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76400"/>
            <a:ext cx="8915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h-TH" altLang="en-US" sz="3200" b="0">
                <a:latin typeface="Browallia New" panose="020B0604020202020204" pitchFamily="34" charset="-34"/>
              </a:rPr>
              <a:t> สำหรับ</a:t>
            </a:r>
            <a:r>
              <a:rPr lang="th-TH" altLang="en-US" sz="3200">
                <a:latin typeface="Browallia New" panose="020B0604020202020204" pitchFamily="34" charset="-34"/>
              </a:rPr>
              <a:t>สินค้าอาหารแทบทุกประเภท</a:t>
            </a:r>
          </a:p>
        </p:txBody>
      </p:sp>
      <p:sp>
        <p:nvSpPr>
          <p:cNvPr id="77858" name="Text Box 34">
            <a:extLst>
              <a:ext uri="{FF2B5EF4-FFF2-40B4-BE49-F238E27FC236}">
                <a16:creationId xmlns:a16="http://schemas.microsoft.com/office/drawing/2014/main" id="{33BD2442-9128-4E22-A958-AC0BBD6FE7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0"/>
            <a:ext cx="8915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h-TH" altLang="en-US" sz="3200" b="0">
                <a:latin typeface="Browallia New" panose="020B0604020202020204" pitchFamily="34" charset="-34"/>
              </a:rPr>
              <a:t> การนำสินค้าเข้า </a:t>
            </a:r>
            <a:r>
              <a:rPr lang="en-US" altLang="en-US" sz="3200" b="0">
                <a:latin typeface="Browallia New" panose="020B0604020202020204" pitchFamily="34" charset="-34"/>
              </a:rPr>
              <a:t>: </a:t>
            </a:r>
            <a:endParaRPr lang="th-TH" altLang="en-US" sz="3200" b="0">
              <a:latin typeface="Browallia New" panose="020B0604020202020204" pitchFamily="34" charset="-34"/>
            </a:endParaRPr>
          </a:p>
        </p:txBody>
      </p:sp>
      <p:sp>
        <p:nvSpPr>
          <p:cNvPr id="77859" name="Text Box 35">
            <a:extLst>
              <a:ext uri="{FF2B5EF4-FFF2-40B4-BE49-F238E27FC236}">
                <a16:creationId xmlns:a16="http://schemas.microsoft.com/office/drawing/2014/main" id="{961CFEBF-8794-4074-BF01-1D969A81E8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895600"/>
            <a:ext cx="8915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h-TH" altLang="en-US" sz="2400" b="0">
                <a:solidFill>
                  <a:schemeClr val="accent2"/>
                </a:solidFill>
                <a:latin typeface="Comic Sans MS" panose="030F0702030302020204" pitchFamily="66" charset="0"/>
              </a:rPr>
              <a:t>   </a:t>
            </a:r>
            <a:r>
              <a:rPr lang="en-US" altLang="en-US" sz="2400" b="0">
                <a:solidFill>
                  <a:schemeClr val="accent2"/>
                </a:solidFill>
                <a:latin typeface="Comic Sans MS" panose="030F0702030302020204" pitchFamily="66" charset="0"/>
              </a:rPr>
              <a:t>Australia</a:t>
            </a:r>
            <a:r>
              <a:rPr lang="en-US" altLang="en-US" sz="3200" b="0">
                <a:latin typeface="Browallia New" panose="020B0604020202020204" pitchFamily="34" charset="-34"/>
              </a:rPr>
              <a:t> </a:t>
            </a:r>
            <a:r>
              <a:rPr lang="th-TH" altLang="en-US" sz="3200" b="0">
                <a:latin typeface="Browallia New" panose="020B0604020202020204" pitchFamily="34" charset="-34"/>
              </a:rPr>
              <a:t>ตรวจเงื่อนไขนำเข้าที่ </a:t>
            </a:r>
            <a:r>
              <a:rPr lang="en-US" altLang="en-US" sz="2000" b="0">
                <a:solidFill>
                  <a:schemeClr val="accent2"/>
                </a:solidFill>
                <a:latin typeface="Comic Sans MS" panose="030F0702030302020204" pitchFamily="66" charset="0"/>
              </a:rPr>
              <a:t>www.AQIS.GOV.AU</a:t>
            </a:r>
            <a:r>
              <a:rPr lang="th-TH" altLang="en-US" sz="2000" b="0">
                <a:latin typeface="Comic Sans MS" panose="030F0702030302020204" pitchFamily="66" charset="0"/>
              </a:rPr>
              <a:t> </a:t>
            </a:r>
            <a:r>
              <a:rPr lang="th-TH" altLang="en-US" sz="3200" b="0">
                <a:latin typeface="Arial" panose="020B0604020202020204" pitchFamily="34" charset="0"/>
              </a:rPr>
              <a:t>และเข้าไปที่</a:t>
            </a:r>
            <a:r>
              <a:rPr lang="th-TH" altLang="en-US" sz="2400">
                <a:solidFill>
                  <a:srgbClr val="CC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800">
                <a:solidFill>
                  <a:schemeClr val="accent2"/>
                </a:solidFill>
                <a:latin typeface="Arial" panose="020B0604020202020204" pitchFamily="34" charset="0"/>
              </a:rPr>
              <a:t>ICON</a:t>
            </a:r>
            <a:endParaRPr lang="th-TH" altLang="en-US" sz="180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77860" name="Text Box 36">
            <a:extLst>
              <a:ext uri="{FF2B5EF4-FFF2-40B4-BE49-F238E27FC236}">
                <a16:creationId xmlns:a16="http://schemas.microsoft.com/office/drawing/2014/main" id="{427FC0C3-3D3A-44D9-ADB7-038C4CBE1F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038600"/>
            <a:ext cx="8915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h-TH" altLang="en-US" sz="3200" b="0">
                <a:latin typeface="Browallia New" panose="020B0604020202020204" pitchFamily="34" charset="-34"/>
              </a:rPr>
              <a:t>   ผู้นำเข้าต้องมีใบอนุญาตนำเข้า </a:t>
            </a:r>
            <a:r>
              <a:rPr lang="th-TH" altLang="en-US" sz="1800">
                <a:latin typeface="Arial" panose="020B0604020202020204" pitchFamily="34" charset="0"/>
              </a:rPr>
              <a:t>(</a:t>
            </a:r>
            <a:r>
              <a:rPr lang="en-US" altLang="en-US" sz="1800">
                <a:latin typeface="Arial" panose="020B0604020202020204" pitchFamily="34" charset="0"/>
              </a:rPr>
              <a:t>import permit)</a:t>
            </a:r>
            <a:endParaRPr lang="th-TH" altLang="en-US" sz="1800">
              <a:latin typeface="Arial" panose="020B0604020202020204" pitchFamily="34" charset="0"/>
            </a:endParaRPr>
          </a:p>
        </p:txBody>
      </p:sp>
      <p:sp>
        <p:nvSpPr>
          <p:cNvPr id="77861" name="Text Box 37">
            <a:extLst>
              <a:ext uri="{FF2B5EF4-FFF2-40B4-BE49-F238E27FC236}">
                <a16:creationId xmlns:a16="http://schemas.microsoft.com/office/drawing/2014/main" id="{51D397A7-E3ED-4299-B8A0-71ED58D581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24400"/>
            <a:ext cx="8915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h-TH" altLang="en-US" sz="3200" b="0">
                <a:latin typeface="Browallia New" panose="020B0604020202020204" pitchFamily="34" charset="-34"/>
              </a:rPr>
              <a:t>   สินค้าผ่านการตรวจโดยศุลกากร ความเข้มงวดขึ้นกับ</a:t>
            </a:r>
            <a:r>
              <a:rPr lang="en-US" altLang="en-US" sz="3200" b="0">
                <a:latin typeface="Browallia New" panose="020B0604020202020204" pitchFamily="34" charset="-34"/>
              </a:rPr>
              <a:t>“</a:t>
            </a:r>
            <a:r>
              <a:rPr lang="th-TH" altLang="en-US" sz="3200" b="0">
                <a:latin typeface="Browallia New" panose="020B0604020202020204" pitchFamily="34" charset="-34"/>
              </a:rPr>
              <a:t>ระดับความเสี่ยง</a:t>
            </a:r>
            <a:r>
              <a:rPr lang="en-US" altLang="en-US" sz="3200" b="0">
                <a:latin typeface="Browallia New" panose="020B0604020202020204" pitchFamily="34" charset="-34"/>
              </a:rPr>
              <a:t>”</a:t>
            </a:r>
            <a:r>
              <a:rPr lang="th-TH" altLang="en-US" sz="3200" b="0">
                <a:latin typeface="Browallia New" panose="020B0604020202020204" pitchFamily="34" charset="-34"/>
              </a:rPr>
              <a:t>ที่กำหนดโดย </a:t>
            </a:r>
            <a:r>
              <a:rPr lang="en-US" altLang="en-US" sz="2000" b="0" i="1">
                <a:latin typeface="Arial" panose="020B0604020202020204" pitchFamily="34" charset="0"/>
              </a:rPr>
              <a:t>Food Standards Australia New Zealand (FSANZ)</a:t>
            </a:r>
            <a:endParaRPr lang="th-TH" altLang="en-US" sz="2000" b="0" i="1">
              <a:latin typeface="Arial" panose="020B0604020202020204" pitchFamily="34" charset="0"/>
            </a:endParaRPr>
          </a:p>
        </p:txBody>
      </p:sp>
      <p:sp>
        <p:nvSpPr>
          <p:cNvPr id="77869" name="Text Box 45">
            <a:extLst>
              <a:ext uri="{FF2B5EF4-FFF2-40B4-BE49-F238E27FC236}">
                <a16:creationId xmlns:a16="http://schemas.microsoft.com/office/drawing/2014/main" id="{D464C921-4848-421E-867D-3CEDC95691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352800"/>
            <a:ext cx="8915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h-TH" altLang="en-US" sz="3200" b="0">
                <a:latin typeface="Browallia New" panose="020B0604020202020204" pitchFamily="34" charset="-34"/>
              </a:rPr>
              <a:t>   </a:t>
            </a:r>
            <a:r>
              <a:rPr lang="en-US" altLang="en-US" sz="2400" b="0">
                <a:solidFill>
                  <a:srgbClr val="009900"/>
                </a:solidFill>
                <a:latin typeface="Comic Sans MS" panose="030F0702030302020204" pitchFamily="66" charset="0"/>
              </a:rPr>
              <a:t>New Zealand</a:t>
            </a:r>
            <a:r>
              <a:rPr lang="en-US" altLang="en-US" sz="3200" b="0">
                <a:latin typeface="Browallia New" panose="020B0604020202020204" pitchFamily="34" charset="-34"/>
              </a:rPr>
              <a:t> </a:t>
            </a:r>
            <a:r>
              <a:rPr lang="th-TH" altLang="en-US" sz="3200" b="0">
                <a:latin typeface="Browallia New" panose="020B0604020202020204" pitchFamily="34" charset="-34"/>
              </a:rPr>
              <a:t>ตรวจเงื่อนไขนำเข้าจาก </a:t>
            </a:r>
            <a:r>
              <a:rPr lang="en-US" altLang="en-US" b="0">
                <a:solidFill>
                  <a:srgbClr val="009900"/>
                </a:solidFill>
                <a:latin typeface="Comic Sans MS" panose="030F0702030302020204" pitchFamily="66" charset="0"/>
                <a:cs typeface="Angsana New" panose="02020603050405020304" pitchFamily="18" charset="-34"/>
              </a:rPr>
              <a:t>www.nzfsa.govt.nz</a:t>
            </a:r>
            <a:r>
              <a:rPr lang="th-TH" altLang="en-US">
                <a:solidFill>
                  <a:srgbClr val="009900"/>
                </a:solidFill>
                <a:latin typeface="Comic Sans MS" panose="030F0702030302020204" pitchFamily="66" charset="0"/>
                <a:cs typeface="Angsana New" panose="02020603050405020304" pitchFamily="18" charset="-34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7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77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78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78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7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7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7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77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56" grpId="0"/>
      <p:bldP spid="77858" grpId="0"/>
      <p:bldP spid="77859" grpId="0"/>
      <p:bldP spid="77860" grpId="0"/>
      <p:bldP spid="77861" grpId="0"/>
      <p:bldP spid="7786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>
            <a:extLst>
              <a:ext uri="{FF2B5EF4-FFF2-40B4-BE49-F238E27FC236}">
                <a16:creationId xmlns:a16="http://schemas.microsoft.com/office/drawing/2014/main" id="{C066BC4B-BDC1-4E71-B637-41B44F2A90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447800"/>
            <a:ext cx="6019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b="0">
              <a:cs typeface="Angsana New" panose="02020603050405020304" pitchFamily="18" charset="-34"/>
            </a:endParaRPr>
          </a:p>
        </p:txBody>
      </p:sp>
      <p:sp>
        <p:nvSpPr>
          <p:cNvPr id="19459" name="Rectangle 7">
            <a:extLst>
              <a:ext uri="{FF2B5EF4-FFF2-40B4-BE49-F238E27FC236}">
                <a16:creationId xmlns:a16="http://schemas.microsoft.com/office/drawing/2014/main" id="{959E7717-D164-413D-BF35-C3FCD949A7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62944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eaLnBrk="1" hangingPunct="1"/>
            <a:endParaRPr lang="en-US" altLang="en-US" sz="1800" b="0">
              <a:cs typeface="Angsana New" panose="02020603050405020304" pitchFamily="18" charset="-34"/>
            </a:endParaRPr>
          </a:p>
        </p:txBody>
      </p:sp>
      <p:grpSp>
        <p:nvGrpSpPr>
          <p:cNvPr id="79900" name="Group 28">
            <a:extLst>
              <a:ext uri="{FF2B5EF4-FFF2-40B4-BE49-F238E27FC236}">
                <a16:creationId xmlns:a16="http://schemas.microsoft.com/office/drawing/2014/main" id="{264940DE-B36D-48E2-AA73-3B91D066DF56}"/>
              </a:ext>
            </a:extLst>
          </p:cNvPr>
          <p:cNvGrpSpPr>
            <a:grpSpLocks/>
          </p:cNvGrpSpPr>
          <p:nvPr/>
        </p:nvGrpSpPr>
        <p:grpSpPr bwMode="auto">
          <a:xfrm>
            <a:off x="4419600" y="2362200"/>
            <a:ext cx="1295400" cy="519113"/>
            <a:chOff x="2496" y="1488"/>
            <a:chExt cx="864" cy="382"/>
          </a:xfrm>
        </p:grpSpPr>
        <p:sp>
          <p:nvSpPr>
            <p:cNvPr id="19482" name="AutoShape 19">
              <a:extLst>
                <a:ext uri="{FF2B5EF4-FFF2-40B4-BE49-F238E27FC236}">
                  <a16:creationId xmlns:a16="http://schemas.microsoft.com/office/drawing/2014/main" id="{AD8E5B92-FD90-406A-98F1-BD51F8748B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6" y="1488"/>
              <a:ext cx="864" cy="336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66FF66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483" name="Text Box 25">
              <a:extLst>
                <a:ext uri="{FF2B5EF4-FFF2-40B4-BE49-F238E27FC236}">
                  <a16:creationId xmlns:a16="http://schemas.microsoft.com/office/drawing/2014/main" id="{D8C67A5C-0257-42AB-9449-9BC753777B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88" y="1488"/>
              <a:ext cx="480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th-TH" altLang="en-US">
                  <a:solidFill>
                    <a:srgbClr val="0000FF"/>
                  </a:solidFill>
                </a:rPr>
                <a:t>ผ่าน</a:t>
              </a:r>
            </a:p>
          </p:txBody>
        </p:sp>
      </p:grpSp>
      <p:grpSp>
        <p:nvGrpSpPr>
          <p:cNvPr id="79901" name="Group 29">
            <a:extLst>
              <a:ext uri="{FF2B5EF4-FFF2-40B4-BE49-F238E27FC236}">
                <a16:creationId xmlns:a16="http://schemas.microsoft.com/office/drawing/2014/main" id="{BD663CD3-1CA3-4470-A1D9-1E87E7B600CF}"/>
              </a:ext>
            </a:extLst>
          </p:cNvPr>
          <p:cNvGrpSpPr>
            <a:grpSpLocks/>
          </p:cNvGrpSpPr>
          <p:nvPr/>
        </p:nvGrpSpPr>
        <p:grpSpPr bwMode="auto">
          <a:xfrm>
            <a:off x="4343400" y="3429000"/>
            <a:ext cx="1371600" cy="533400"/>
            <a:chOff x="2496" y="1488"/>
            <a:chExt cx="864" cy="336"/>
          </a:xfrm>
        </p:grpSpPr>
        <p:sp>
          <p:nvSpPr>
            <p:cNvPr id="19480" name="AutoShape 30">
              <a:extLst>
                <a:ext uri="{FF2B5EF4-FFF2-40B4-BE49-F238E27FC236}">
                  <a16:creationId xmlns:a16="http://schemas.microsoft.com/office/drawing/2014/main" id="{C66BA2EB-2318-416C-9DB4-9A49125336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6" y="1488"/>
              <a:ext cx="864" cy="336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66FF66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481" name="Text Box 31">
              <a:extLst>
                <a:ext uri="{FF2B5EF4-FFF2-40B4-BE49-F238E27FC236}">
                  <a16:creationId xmlns:a16="http://schemas.microsoft.com/office/drawing/2014/main" id="{508148B2-0204-4B9E-A988-5E1B0E39D1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88" y="1488"/>
              <a:ext cx="48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th-TH" altLang="en-US">
                  <a:solidFill>
                    <a:srgbClr val="0000FF"/>
                  </a:solidFill>
                </a:rPr>
                <a:t>ผ่าน</a:t>
              </a:r>
            </a:p>
          </p:txBody>
        </p:sp>
      </p:grpSp>
      <p:sp>
        <p:nvSpPr>
          <p:cNvPr id="79904" name="AutoShape 32">
            <a:extLst>
              <a:ext uri="{FF2B5EF4-FFF2-40B4-BE49-F238E27FC236}">
                <a16:creationId xmlns:a16="http://schemas.microsoft.com/office/drawing/2014/main" id="{7340B30C-9610-4041-8E18-5F9D58C838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4038600"/>
            <a:ext cx="1676400" cy="457200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algn="ctr" eaLnBrk="1" hangingPunct="1"/>
            <a:r>
              <a:rPr lang="th-TH" altLang="en-US"/>
              <a:t>ตรวจ 5</a:t>
            </a:r>
            <a:r>
              <a:rPr lang="en-US" altLang="en-US"/>
              <a:t>%</a:t>
            </a:r>
            <a:endParaRPr lang="th-TH" altLang="en-US"/>
          </a:p>
        </p:txBody>
      </p:sp>
      <p:grpSp>
        <p:nvGrpSpPr>
          <p:cNvPr id="79919" name="Group 47">
            <a:extLst>
              <a:ext uri="{FF2B5EF4-FFF2-40B4-BE49-F238E27FC236}">
                <a16:creationId xmlns:a16="http://schemas.microsoft.com/office/drawing/2014/main" id="{20CA61E6-8AB4-4219-89E4-FC97B5401B26}"/>
              </a:ext>
            </a:extLst>
          </p:cNvPr>
          <p:cNvGrpSpPr>
            <a:grpSpLocks/>
          </p:cNvGrpSpPr>
          <p:nvPr/>
        </p:nvGrpSpPr>
        <p:grpSpPr bwMode="auto">
          <a:xfrm>
            <a:off x="6629400" y="1524000"/>
            <a:ext cx="1905000" cy="1930400"/>
            <a:chOff x="4128" y="960"/>
            <a:chExt cx="1248" cy="1313"/>
          </a:xfrm>
        </p:grpSpPr>
        <p:sp>
          <p:nvSpPr>
            <p:cNvPr id="19478" name="AutoShape 41">
              <a:extLst>
                <a:ext uri="{FF2B5EF4-FFF2-40B4-BE49-F238E27FC236}">
                  <a16:creationId xmlns:a16="http://schemas.microsoft.com/office/drawing/2014/main" id="{D6D5A2A3-E516-4D1B-ACC4-74CEFAD98A2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V="1">
              <a:off x="4104" y="984"/>
              <a:ext cx="1296" cy="1248"/>
            </a:xfrm>
            <a:custGeom>
              <a:avLst/>
              <a:gdLst>
                <a:gd name="T0" fmla="*/ 555 w 21600"/>
                <a:gd name="T1" fmla="*/ 0 h 21600"/>
                <a:gd name="T2" fmla="*/ 183 w 21600"/>
                <a:gd name="T3" fmla="*/ 1248 h 21600"/>
                <a:gd name="T4" fmla="*/ 584 w 21600"/>
                <a:gd name="T5" fmla="*/ 480 h 21600"/>
                <a:gd name="T6" fmla="*/ 940 w 21600"/>
                <a:gd name="T7" fmla="*/ 825 h 21600"/>
                <a:gd name="T8" fmla="*/ 1296 w 21600"/>
                <a:gd name="T9" fmla="*/ 480 h 21600"/>
                <a:gd name="T10" fmla="*/ 17694720 60000 65536"/>
                <a:gd name="T11" fmla="*/ 5898240 60000 65536"/>
                <a:gd name="T12" fmla="*/ 5898240 60000 65536"/>
                <a:gd name="T13" fmla="*/ 5898240 60000 65536"/>
                <a:gd name="T14" fmla="*/ 0 60000 65536"/>
                <a:gd name="T15" fmla="*/ 0 w 21600"/>
                <a:gd name="T16" fmla="*/ 8308 h 21600"/>
                <a:gd name="T17" fmla="*/ 6117 w 21600"/>
                <a:gd name="T18" fmla="*/ 21600 h 21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00" h="21600">
                  <a:moveTo>
                    <a:pt x="15662" y="14285"/>
                  </a:moveTo>
                  <a:lnTo>
                    <a:pt x="21600" y="8310"/>
                  </a:lnTo>
                  <a:lnTo>
                    <a:pt x="18630" y="8310"/>
                  </a:lnTo>
                  <a:cubicBezTo>
                    <a:pt x="18630" y="3721"/>
                    <a:pt x="14430" y="0"/>
                    <a:pt x="9250" y="0"/>
                  </a:cubicBezTo>
                  <a:cubicBezTo>
                    <a:pt x="4141" y="0"/>
                    <a:pt x="0" y="3799"/>
                    <a:pt x="0" y="8485"/>
                  </a:cubicBezTo>
                  <a:lnTo>
                    <a:pt x="0" y="21600"/>
                  </a:lnTo>
                  <a:lnTo>
                    <a:pt x="6110" y="21600"/>
                  </a:lnTo>
                  <a:lnTo>
                    <a:pt x="6110" y="8310"/>
                  </a:lnTo>
                  <a:cubicBezTo>
                    <a:pt x="6110" y="6947"/>
                    <a:pt x="7362" y="5842"/>
                    <a:pt x="8907" y="5842"/>
                  </a:cubicBezTo>
                  <a:lnTo>
                    <a:pt x="9725" y="5842"/>
                  </a:lnTo>
                  <a:cubicBezTo>
                    <a:pt x="11269" y="5842"/>
                    <a:pt x="12520" y="6947"/>
                    <a:pt x="12520" y="8310"/>
                  </a:cubicBezTo>
                  <a:lnTo>
                    <a:pt x="9725" y="8310"/>
                  </a:lnTo>
                  <a:lnTo>
                    <a:pt x="15662" y="14285"/>
                  </a:lnTo>
                  <a:close/>
                </a:path>
              </a:pathLst>
            </a:custGeom>
            <a:solidFill>
              <a:srgbClr val="FF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9" name="Text Box 45">
              <a:extLst>
                <a:ext uri="{FF2B5EF4-FFF2-40B4-BE49-F238E27FC236}">
                  <a16:creationId xmlns:a16="http://schemas.microsoft.com/office/drawing/2014/main" id="{994FCFD8-4075-42AC-B2EA-4DF28F0E67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76" y="1920"/>
              <a:ext cx="864" cy="3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th-TH" altLang="en-US">
                  <a:solidFill>
                    <a:srgbClr val="FF0000"/>
                  </a:solidFill>
                </a:rPr>
                <a:t>ไม่ผ่าน</a:t>
              </a:r>
            </a:p>
          </p:txBody>
        </p:sp>
      </p:grpSp>
      <p:sp>
        <p:nvSpPr>
          <p:cNvPr id="19464" name="AutoShape 48">
            <a:extLst>
              <a:ext uri="{FF2B5EF4-FFF2-40B4-BE49-F238E27FC236}">
                <a16:creationId xmlns:a16="http://schemas.microsoft.com/office/drawing/2014/main" id="{599B41FE-8F76-4527-BDBF-6260E79AF3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533400"/>
            <a:ext cx="2209800" cy="1600200"/>
          </a:xfrm>
          <a:custGeom>
            <a:avLst/>
            <a:gdLst>
              <a:gd name="T0" fmla="*/ 946326 w 21600"/>
              <a:gd name="T1" fmla="*/ 0 h 21600"/>
              <a:gd name="T2" fmla="*/ 312543 w 21600"/>
              <a:gd name="T3" fmla="*/ 1600200 h 21600"/>
              <a:gd name="T4" fmla="*/ 994922 w 21600"/>
              <a:gd name="T5" fmla="*/ 615633 h 21600"/>
              <a:gd name="T6" fmla="*/ 1602310 w 21600"/>
              <a:gd name="T7" fmla="*/ 1058280 h 21600"/>
              <a:gd name="T8" fmla="*/ 2209800 w 21600"/>
              <a:gd name="T9" fmla="*/ 615633 h 21600"/>
              <a:gd name="T10" fmla="*/ 17694720 60000 65536"/>
              <a:gd name="T11" fmla="*/ 5898240 60000 65536"/>
              <a:gd name="T12" fmla="*/ 5898240 60000 65536"/>
              <a:gd name="T13" fmla="*/ 5898240 60000 65536"/>
              <a:gd name="T14" fmla="*/ 0 60000 65536"/>
              <a:gd name="T15" fmla="*/ 0 w 21600"/>
              <a:gd name="T16" fmla="*/ 8310 h 21600"/>
              <a:gd name="T17" fmla="*/ 6110 w 21600"/>
              <a:gd name="T18" fmla="*/ 21600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5662" y="14285"/>
                </a:moveTo>
                <a:lnTo>
                  <a:pt x="21600" y="8310"/>
                </a:lnTo>
                <a:lnTo>
                  <a:pt x="18630" y="8310"/>
                </a:lnTo>
                <a:cubicBezTo>
                  <a:pt x="18630" y="3721"/>
                  <a:pt x="14430" y="0"/>
                  <a:pt x="9250" y="0"/>
                </a:cubicBezTo>
                <a:cubicBezTo>
                  <a:pt x="4141" y="0"/>
                  <a:pt x="0" y="3799"/>
                  <a:pt x="0" y="8485"/>
                </a:cubicBezTo>
                <a:lnTo>
                  <a:pt x="0" y="21600"/>
                </a:lnTo>
                <a:lnTo>
                  <a:pt x="6110" y="21600"/>
                </a:lnTo>
                <a:lnTo>
                  <a:pt x="6110" y="8310"/>
                </a:lnTo>
                <a:cubicBezTo>
                  <a:pt x="6110" y="6947"/>
                  <a:pt x="7362" y="5842"/>
                  <a:pt x="8907" y="5842"/>
                </a:cubicBezTo>
                <a:lnTo>
                  <a:pt x="9725" y="5842"/>
                </a:lnTo>
                <a:cubicBezTo>
                  <a:pt x="11269" y="5842"/>
                  <a:pt x="12520" y="6947"/>
                  <a:pt x="12520" y="8310"/>
                </a:cubicBezTo>
                <a:lnTo>
                  <a:pt x="9725" y="8310"/>
                </a:lnTo>
                <a:lnTo>
                  <a:pt x="15662" y="14285"/>
                </a:lnTo>
                <a:close/>
              </a:path>
            </a:pathLst>
          </a:custGeom>
          <a:solidFill>
            <a:schemeClr val="hlink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5" name="Text Box 24">
            <a:extLst>
              <a:ext uri="{FF2B5EF4-FFF2-40B4-BE49-F238E27FC236}">
                <a16:creationId xmlns:a16="http://schemas.microsoft.com/office/drawing/2014/main" id="{04537D43-6F16-4D55-B30B-A63538D91F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685800"/>
            <a:ext cx="1066800" cy="4572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th-TH" altLang="en-US" sz="2400">
                <a:solidFill>
                  <a:srgbClr val="FF0000"/>
                </a:solidFill>
              </a:rPr>
              <a:t>ไม่ผ่าน</a:t>
            </a:r>
          </a:p>
        </p:txBody>
      </p:sp>
      <p:sp>
        <p:nvSpPr>
          <p:cNvPr id="79890" name="AutoShape 18">
            <a:extLst>
              <a:ext uri="{FF2B5EF4-FFF2-40B4-BE49-F238E27FC236}">
                <a16:creationId xmlns:a16="http://schemas.microsoft.com/office/drawing/2014/main" id="{48F914E1-1F0D-4EF2-A5D3-4C0BDFFA30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1676400"/>
            <a:ext cx="3810000" cy="685800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algn="ctr" eaLnBrk="1" hangingPunct="1"/>
            <a:r>
              <a:rPr lang="th-TH" altLang="en-US"/>
              <a:t>5 ครั้งแรก ตรวจ 100</a:t>
            </a:r>
            <a:r>
              <a:rPr lang="en-US" altLang="en-US"/>
              <a:t>%</a:t>
            </a:r>
            <a:endParaRPr lang="th-TH" altLang="en-US"/>
          </a:p>
        </p:txBody>
      </p:sp>
      <p:sp>
        <p:nvSpPr>
          <p:cNvPr id="79898" name="AutoShape 26">
            <a:extLst>
              <a:ext uri="{FF2B5EF4-FFF2-40B4-BE49-F238E27FC236}">
                <a16:creationId xmlns:a16="http://schemas.microsoft.com/office/drawing/2014/main" id="{DE0169C3-1680-4D32-B54D-58DBBA2E3B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2895600"/>
            <a:ext cx="3352800" cy="533400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algn="ctr" eaLnBrk="1" hangingPunct="1"/>
            <a:r>
              <a:rPr lang="th-TH" altLang="en-US"/>
              <a:t>อีก 20 ครั้งต่อไปตรวจ 25</a:t>
            </a:r>
            <a:r>
              <a:rPr lang="en-US" altLang="en-US"/>
              <a:t>%</a:t>
            </a:r>
            <a:endParaRPr lang="th-TH" altLang="en-US"/>
          </a:p>
        </p:txBody>
      </p:sp>
      <p:sp>
        <p:nvSpPr>
          <p:cNvPr id="79924" name="AutoShape 52">
            <a:extLst>
              <a:ext uri="{FF2B5EF4-FFF2-40B4-BE49-F238E27FC236}">
                <a16:creationId xmlns:a16="http://schemas.microsoft.com/office/drawing/2014/main" id="{D8CDE1A9-C36B-42DA-BD3D-238F71BB85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4800600"/>
            <a:ext cx="1981200" cy="609600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algn="ctr" eaLnBrk="1" hangingPunct="1"/>
            <a:r>
              <a:rPr lang="th-TH" altLang="en-US" sz="3200">
                <a:solidFill>
                  <a:srgbClr val="800080"/>
                </a:solidFill>
              </a:rPr>
              <a:t>สุ่มตรวจ 10</a:t>
            </a:r>
            <a:r>
              <a:rPr lang="en-US" altLang="en-US" sz="3200">
                <a:solidFill>
                  <a:srgbClr val="800080"/>
                </a:solidFill>
              </a:rPr>
              <a:t>%</a:t>
            </a:r>
            <a:endParaRPr lang="th-TH" altLang="en-US" sz="3200">
              <a:solidFill>
                <a:srgbClr val="800080"/>
              </a:solidFill>
            </a:endParaRPr>
          </a:p>
        </p:txBody>
      </p:sp>
      <p:sp>
        <p:nvSpPr>
          <p:cNvPr id="79927" name="AutoShape 55">
            <a:extLst>
              <a:ext uri="{FF2B5EF4-FFF2-40B4-BE49-F238E27FC236}">
                <a16:creationId xmlns:a16="http://schemas.microsoft.com/office/drawing/2014/main" id="{8764561A-FC01-45DD-AB13-38F2E942B4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5943600"/>
            <a:ext cx="1981200" cy="533400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algn="ctr" eaLnBrk="1" hangingPunct="1"/>
            <a:r>
              <a:rPr lang="th-TH" altLang="en-US" sz="3200">
                <a:solidFill>
                  <a:srgbClr val="0000CC"/>
                </a:solidFill>
              </a:rPr>
              <a:t>สุ่มตรวจ 5</a:t>
            </a:r>
            <a:r>
              <a:rPr lang="en-US" altLang="en-US" sz="3200">
                <a:solidFill>
                  <a:srgbClr val="0000CC"/>
                </a:solidFill>
              </a:rPr>
              <a:t>%</a:t>
            </a:r>
            <a:endParaRPr lang="th-TH" altLang="en-US" sz="3200">
              <a:solidFill>
                <a:srgbClr val="0000CC"/>
              </a:solidFill>
            </a:endParaRPr>
          </a:p>
        </p:txBody>
      </p:sp>
      <p:sp>
        <p:nvSpPr>
          <p:cNvPr id="79928" name="AutoShape 56">
            <a:extLst>
              <a:ext uri="{FF2B5EF4-FFF2-40B4-BE49-F238E27FC236}">
                <a16:creationId xmlns:a16="http://schemas.microsoft.com/office/drawing/2014/main" id="{355118D7-A228-4EE3-B1C2-CEAB782C7C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447800"/>
            <a:ext cx="2743200" cy="1143000"/>
          </a:xfrm>
          <a:prstGeom prst="rightArrowCallout">
            <a:avLst>
              <a:gd name="adj1" fmla="val 25000"/>
              <a:gd name="adj2" fmla="val 25000"/>
              <a:gd name="adj3" fmla="val 40000"/>
              <a:gd name="adj4" fmla="val 6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CC0000"/>
                </a:solidFill>
                <a:latin typeface="Comic Sans MS" panose="030F0702030302020204" pitchFamily="66" charset="0"/>
                <a:cs typeface="Angsana New" panose="02020603050405020304" pitchFamily="18" charset="-34"/>
              </a:rPr>
              <a:t>Risk Food</a:t>
            </a:r>
            <a:endParaRPr lang="th-TH" altLang="en-US">
              <a:solidFill>
                <a:srgbClr val="CC0000"/>
              </a:solidFill>
              <a:latin typeface="Comic Sans MS" panose="030F0702030302020204" pitchFamily="66" charset="0"/>
              <a:cs typeface="Angsana New" panose="02020603050405020304" pitchFamily="18" charset="-34"/>
            </a:endParaRPr>
          </a:p>
        </p:txBody>
      </p:sp>
      <p:sp>
        <p:nvSpPr>
          <p:cNvPr id="79929" name="AutoShape 57">
            <a:extLst>
              <a:ext uri="{FF2B5EF4-FFF2-40B4-BE49-F238E27FC236}">
                <a16:creationId xmlns:a16="http://schemas.microsoft.com/office/drawing/2014/main" id="{11A6EAE2-D155-487E-BFE6-9535B8D4A9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724400"/>
            <a:ext cx="5943600" cy="762000"/>
          </a:xfrm>
          <a:prstGeom prst="rightArrowCallout">
            <a:avLst>
              <a:gd name="adj1" fmla="val 25000"/>
              <a:gd name="adj2" fmla="val 25000"/>
              <a:gd name="adj3" fmla="val 72692"/>
              <a:gd name="adj4" fmla="val 7740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800080"/>
                </a:solidFill>
                <a:latin typeface="Comic Sans MS" panose="030F0702030302020204" pitchFamily="66" charset="0"/>
                <a:cs typeface="Angsana New" panose="02020603050405020304" pitchFamily="18" charset="-34"/>
              </a:rPr>
              <a:t>Active Surveillance Food</a:t>
            </a:r>
            <a:endParaRPr lang="th-TH" altLang="en-US">
              <a:solidFill>
                <a:srgbClr val="800080"/>
              </a:solidFill>
              <a:latin typeface="Comic Sans MS" panose="030F0702030302020204" pitchFamily="66" charset="0"/>
              <a:cs typeface="Angsana New" panose="02020603050405020304" pitchFamily="18" charset="-34"/>
            </a:endParaRPr>
          </a:p>
        </p:txBody>
      </p:sp>
      <p:sp>
        <p:nvSpPr>
          <p:cNvPr id="79930" name="AutoShape 58">
            <a:extLst>
              <a:ext uri="{FF2B5EF4-FFF2-40B4-BE49-F238E27FC236}">
                <a16:creationId xmlns:a16="http://schemas.microsoft.com/office/drawing/2014/main" id="{226D26D4-AAEC-4381-B3BC-8EDCFD466A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5791200"/>
            <a:ext cx="5943600" cy="762000"/>
          </a:xfrm>
          <a:prstGeom prst="rightArrowCallout">
            <a:avLst>
              <a:gd name="adj1" fmla="val 25000"/>
              <a:gd name="adj2" fmla="val 25000"/>
              <a:gd name="adj3" fmla="val 72692"/>
              <a:gd name="adj4" fmla="val 7740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0000CC"/>
                </a:solidFill>
                <a:latin typeface="Comic Sans MS" panose="030F0702030302020204" pitchFamily="66" charset="0"/>
                <a:cs typeface="Angsana New" panose="02020603050405020304" pitchFamily="18" charset="-34"/>
              </a:rPr>
              <a:t>Random Surveillance Food</a:t>
            </a:r>
            <a:endParaRPr lang="th-TH" altLang="en-US">
              <a:solidFill>
                <a:srgbClr val="0000CC"/>
              </a:solidFill>
              <a:latin typeface="Comic Sans MS" panose="030F0702030302020204" pitchFamily="66" charset="0"/>
              <a:cs typeface="Angsana New" panose="02020603050405020304" pitchFamily="18" charset="-34"/>
            </a:endParaRPr>
          </a:p>
        </p:txBody>
      </p:sp>
      <p:sp>
        <p:nvSpPr>
          <p:cNvPr id="19473" name="Rectangle 59">
            <a:extLst>
              <a:ext uri="{FF2B5EF4-FFF2-40B4-BE49-F238E27FC236}">
                <a16:creationId xmlns:a16="http://schemas.microsoft.com/office/drawing/2014/main" id="{FEBB545E-EE0C-45D3-94C9-F1BC337EB0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81000"/>
            <a:ext cx="2895600" cy="8382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algn="ctr" eaLnBrk="1" hangingPunct="1"/>
            <a:r>
              <a:rPr lang="th-TH" altLang="en-US" sz="3200" b="0" i="1">
                <a:solidFill>
                  <a:schemeClr val="tx2"/>
                </a:solidFill>
                <a:latin typeface="Comic Sans MS" panose="030F0702030302020204" pitchFamily="66" charset="0"/>
              </a:rPr>
              <a:t>การตรวจสินค้าอาหาร</a:t>
            </a:r>
          </a:p>
        </p:txBody>
      </p:sp>
      <p:sp>
        <p:nvSpPr>
          <p:cNvPr id="19474" name="Rectangle 60">
            <a:extLst>
              <a:ext uri="{FF2B5EF4-FFF2-40B4-BE49-F238E27FC236}">
                <a16:creationId xmlns:a16="http://schemas.microsoft.com/office/drawing/2014/main" id="{1A7B458B-EB26-4FA7-9852-801D806264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895600" cy="6858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algn="ctr" eaLnBrk="1" hangingPunct="1"/>
            <a:r>
              <a:rPr lang="th-TH" altLang="en-US" sz="3200" b="0" i="1">
                <a:solidFill>
                  <a:schemeClr val="tx2"/>
                </a:solidFill>
              </a:rPr>
              <a:t>กฎระเบียบนำเข้า</a:t>
            </a:r>
          </a:p>
        </p:txBody>
      </p:sp>
      <p:grpSp>
        <p:nvGrpSpPr>
          <p:cNvPr id="79933" name="Group 61">
            <a:extLst>
              <a:ext uri="{FF2B5EF4-FFF2-40B4-BE49-F238E27FC236}">
                <a16:creationId xmlns:a16="http://schemas.microsoft.com/office/drawing/2014/main" id="{AEA40BE8-F439-4FA6-B9AE-94C0BFBD8231}"/>
              </a:ext>
            </a:extLst>
          </p:cNvPr>
          <p:cNvGrpSpPr>
            <a:grpSpLocks/>
          </p:cNvGrpSpPr>
          <p:nvPr/>
        </p:nvGrpSpPr>
        <p:grpSpPr bwMode="auto">
          <a:xfrm>
            <a:off x="5943600" y="1524000"/>
            <a:ext cx="2590800" cy="3048000"/>
            <a:chOff x="4128" y="960"/>
            <a:chExt cx="1248" cy="1296"/>
          </a:xfrm>
        </p:grpSpPr>
        <p:sp>
          <p:nvSpPr>
            <p:cNvPr id="19476" name="AutoShape 62">
              <a:extLst>
                <a:ext uri="{FF2B5EF4-FFF2-40B4-BE49-F238E27FC236}">
                  <a16:creationId xmlns:a16="http://schemas.microsoft.com/office/drawing/2014/main" id="{2951D8B7-1778-4F7D-84E6-CC26887F68D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V="1">
              <a:off x="4104" y="984"/>
              <a:ext cx="1296" cy="1248"/>
            </a:xfrm>
            <a:custGeom>
              <a:avLst/>
              <a:gdLst>
                <a:gd name="T0" fmla="*/ 555 w 21600"/>
                <a:gd name="T1" fmla="*/ 0 h 21600"/>
                <a:gd name="T2" fmla="*/ 183 w 21600"/>
                <a:gd name="T3" fmla="*/ 1248 h 21600"/>
                <a:gd name="T4" fmla="*/ 584 w 21600"/>
                <a:gd name="T5" fmla="*/ 480 h 21600"/>
                <a:gd name="T6" fmla="*/ 940 w 21600"/>
                <a:gd name="T7" fmla="*/ 825 h 21600"/>
                <a:gd name="T8" fmla="*/ 1296 w 21600"/>
                <a:gd name="T9" fmla="*/ 480 h 21600"/>
                <a:gd name="T10" fmla="*/ 17694720 60000 65536"/>
                <a:gd name="T11" fmla="*/ 5898240 60000 65536"/>
                <a:gd name="T12" fmla="*/ 5898240 60000 65536"/>
                <a:gd name="T13" fmla="*/ 5898240 60000 65536"/>
                <a:gd name="T14" fmla="*/ 0 60000 65536"/>
                <a:gd name="T15" fmla="*/ 0 w 21600"/>
                <a:gd name="T16" fmla="*/ 8308 h 21600"/>
                <a:gd name="T17" fmla="*/ 6117 w 21600"/>
                <a:gd name="T18" fmla="*/ 21600 h 21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00" h="21600">
                  <a:moveTo>
                    <a:pt x="15662" y="14285"/>
                  </a:moveTo>
                  <a:lnTo>
                    <a:pt x="21600" y="8310"/>
                  </a:lnTo>
                  <a:lnTo>
                    <a:pt x="18630" y="8310"/>
                  </a:lnTo>
                  <a:cubicBezTo>
                    <a:pt x="18630" y="3721"/>
                    <a:pt x="14430" y="0"/>
                    <a:pt x="9250" y="0"/>
                  </a:cubicBezTo>
                  <a:cubicBezTo>
                    <a:pt x="4141" y="0"/>
                    <a:pt x="0" y="3799"/>
                    <a:pt x="0" y="8485"/>
                  </a:cubicBezTo>
                  <a:lnTo>
                    <a:pt x="0" y="21600"/>
                  </a:lnTo>
                  <a:lnTo>
                    <a:pt x="6110" y="21600"/>
                  </a:lnTo>
                  <a:lnTo>
                    <a:pt x="6110" y="8310"/>
                  </a:lnTo>
                  <a:cubicBezTo>
                    <a:pt x="6110" y="6947"/>
                    <a:pt x="7362" y="5842"/>
                    <a:pt x="8907" y="5842"/>
                  </a:cubicBezTo>
                  <a:lnTo>
                    <a:pt x="9725" y="5842"/>
                  </a:lnTo>
                  <a:cubicBezTo>
                    <a:pt x="11269" y="5842"/>
                    <a:pt x="12520" y="6947"/>
                    <a:pt x="12520" y="8310"/>
                  </a:cubicBezTo>
                  <a:lnTo>
                    <a:pt x="9725" y="8310"/>
                  </a:lnTo>
                  <a:lnTo>
                    <a:pt x="15662" y="14285"/>
                  </a:lnTo>
                  <a:close/>
                </a:path>
              </a:pathLst>
            </a:custGeom>
            <a:solidFill>
              <a:srgbClr val="FF99CC">
                <a:alpha val="3803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7" name="Text Box 63">
              <a:extLst>
                <a:ext uri="{FF2B5EF4-FFF2-40B4-BE49-F238E27FC236}">
                  <a16:creationId xmlns:a16="http://schemas.microsoft.com/office/drawing/2014/main" id="{A4FF3E3C-85C9-4B6D-BE0F-BEC3AC47E4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76" y="1920"/>
              <a:ext cx="864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th-TH" altLang="en-US">
                  <a:solidFill>
                    <a:srgbClr val="FF0000"/>
                  </a:solidFill>
                </a:rPr>
                <a:t>ไม่ผ่าน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9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9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99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99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9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79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1" dur="500"/>
                                        <p:tgtEl>
                                          <p:spTgt spid="79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4" dur="500"/>
                                        <p:tgtEl>
                                          <p:spTgt spid="79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9" dur="500"/>
                                        <p:tgtEl>
                                          <p:spTgt spid="79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2" dur="500"/>
                                        <p:tgtEl>
                                          <p:spTgt spid="79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99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99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9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9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9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99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99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9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99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9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99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99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9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9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9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99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99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79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904" grpId="0" animBg="1"/>
      <p:bldP spid="79890" grpId="0" animBg="1"/>
      <p:bldP spid="79898" grpId="0" animBg="1"/>
      <p:bldP spid="79924" grpId="0" animBg="1"/>
      <p:bldP spid="79927" grpId="0" animBg="1"/>
      <p:bldP spid="79928" grpId="0" animBg="1"/>
      <p:bldP spid="79929" grpId="0" animBg="1"/>
      <p:bldP spid="7993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2">
            <a:extLst>
              <a:ext uri="{FF2B5EF4-FFF2-40B4-BE49-F238E27FC236}">
                <a16:creationId xmlns:a16="http://schemas.microsoft.com/office/drawing/2014/main" id="{CF041857-EE83-45B6-A7DC-454785D14E60}"/>
              </a:ext>
            </a:extLst>
          </p:cNvPr>
          <p:cNvGrpSpPr>
            <a:grpSpLocks/>
          </p:cNvGrpSpPr>
          <p:nvPr/>
        </p:nvGrpSpPr>
        <p:grpSpPr bwMode="auto">
          <a:xfrm>
            <a:off x="0" y="838200"/>
            <a:ext cx="8991600" cy="6019800"/>
            <a:chOff x="0" y="1056"/>
            <a:chExt cx="5664" cy="3264"/>
          </a:xfrm>
        </p:grpSpPr>
        <p:sp>
          <p:nvSpPr>
            <p:cNvPr id="20494" name="File">
              <a:extLst>
                <a:ext uri="{FF2B5EF4-FFF2-40B4-BE49-F238E27FC236}">
                  <a16:creationId xmlns:a16="http://schemas.microsoft.com/office/drawing/2014/main" id="{92D7FC42-403A-4D8F-8201-2CE36AAD9985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0" y="1056"/>
              <a:ext cx="5664" cy="3264"/>
            </a:xfrm>
            <a:custGeom>
              <a:avLst/>
              <a:gdLst>
                <a:gd name="T0" fmla="*/ 2879 w 21600"/>
                <a:gd name="T1" fmla="*/ 490 h 21600"/>
                <a:gd name="T2" fmla="*/ 0 w 21600"/>
                <a:gd name="T3" fmla="*/ 1632 h 21600"/>
                <a:gd name="T4" fmla="*/ 2832 w 21600"/>
                <a:gd name="T5" fmla="*/ 3264 h 21600"/>
                <a:gd name="T6" fmla="*/ 5664 w 21600"/>
                <a:gd name="T7" fmla="*/ 1632 h 21600"/>
                <a:gd name="T8" fmla="*/ 0 w 21600"/>
                <a:gd name="T9" fmla="*/ 3264 h 21600"/>
                <a:gd name="T10" fmla="*/ 5664 w 21600"/>
                <a:gd name="T11" fmla="*/ 3264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1087 w 21600"/>
                <a:gd name="T19" fmla="*/ 4626 h 21600"/>
                <a:gd name="T20" fmla="*/ 20635 w 21600"/>
                <a:gd name="T21" fmla="*/ 2029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9790" y="3240"/>
                  </a:moveTo>
                  <a:cubicBezTo>
                    <a:pt x="10981" y="3240"/>
                    <a:pt x="9171" y="3240"/>
                    <a:pt x="9050" y="3086"/>
                  </a:cubicBezTo>
                  <a:cubicBezTo>
                    <a:pt x="9050" y="2931"/>
                    <a:pt x="8930" y="2777"/>
                    <a:pt x="8930" y="2469"/>
                  </a:cubicBezTo>
                  <a:cubicBezTo>
                    <a:pt x="8930" y="2160"/>
                    <a:pt x="8809" y="1851"/>
                    <a:pt x="8688" y="1389"/>
                  </a:cubicBezTo>
                  <a:cubicBezTo>
                    <a:pt x="8568" y="1080"/>
                    <a:pt x="8326" y="771"/>
                    <a:pt x="8085" y="463"/>
                  </a:cubicBezTo>
                  <a:cubicBezTo>
                    <a:pt x="7723" y="154"/>
                    <a:pt x="7361" y="0"/>
                    <a:pt x="7361" y="0"/>
                  </a:cubicBezTo>
                  <a:cubicBezTo>
                    <a:pt x="7361" y="0"/>
                    <a:pt x="2293" y="0"/>
                    <a:pt x="2051" y="154"/>
                  </a:cubicBezTo>
                  <a:cubicBezTo>
                    <a:pt x="1689" y="309"/>
                    <a:pt x="1448" y="463"/>
                    <a:pt x="1327" y="771"/>
                  </a:cubicBezTo>
                  <a:cubicBezTo>
                    <a:pt x="1207" y="1080"/>
                    <a:pt x="1086" y="1389"/>
                    <a:pt x="965" y="1697"/>
                  </a:cubicBezTo>
                  <a:cubicBezTo>
                    <a:pt x="845" y="2160"/>
                    <a:pt x="724" y="2314"/>
                    <a:pt x="724" y="2469"/>
                  </a:cubicBezTo>
                  <a:cubicBezTo>
                    <a:pt x="603" y="2623"/>
                    <a:pt x="603" y="2777"/>
                    <a:pt x="483" y="2931"/>
                  </a:cubicBezTo>
                  <a:cubicBezTo>
                    <a:pt x="483" y="3086"/>
                    <a:pt x="362" y="3240"/>
                    <a:pt x="241" y="3240"/>
                  </a:cubicBezTo>
                  <a:lnTo>
                    <a:pt x="0" y="3394"/>
                  </a:lnTo>
                  <a:lnTo>
                    <a:pt x="0" y="3703"/>
                  </a:lnTo>
                  <a:lnTo>
                    <a:pt x="0" y="10800"/>
                  </a:lnTo>
                  <a:lnTo>
                    <a:pt x="0" y="21600"/>
                  </a:lnTo>
                  <a:lnTo>
                    <a:pt x="10981" y="21600"/>
                  </a:lnTo>
                  <a:lnTo>
                    <a:pt x="21600" y="21600"/>
                  </a:lnTo>
                  <a:lnTo>
                    <a:pt x="21600" y="10800"/>
                  </a:lnTo>
                  <a:lnTo>
                    <a:pt x="21600" y="5246"/>
                  </a:lnTo>
                  <a:lnTo>
                    <a:pt x="21600" y="4783"/>
                  </a:lnTo>
                  <a:cubicBezTo>
                    <a:pt x="21479" y="4320"/>
                    <a:pt x="21359" y="4011"/>
                    <a:pt x="21117" y="3703"/>
                  </a:cubicBezTo>
                  <a:cubicBezTo>
                    <a:pt x="20876" y="3549"/>
                    <a:pt x="20514" y="3394"/>
                    <a:pt x="20152" y="3240"/>
                  </a:cubicBezTo>
                  <a:lnTo>
                    <a:pt x="19790" y="3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5" name="Text Box 4">
              <a:extLst>
                <a:ext uri="{FF2B5EF4-FFF2-40B4-BE49-F238E27FC236}">
                  <a16:creationId xmlns:a16="http://schemas.microsoft.com/office/drawing/2014/main" id="{55315346-9564-442C-BB74-863160BDF6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1104"/>
              <a:ext cx="2099" cy="3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th-TH" altLang="en-US" sz="3200" b="0">
                  <a:solidFill>
                    <a:srgbClr val="0000CC"/>
                  </a:solidFill>
                  <a:latin typeface="Browallia New" panose="020B0604020202020204" pitchFamily="34" charset="-34"/>
                </a:rPr>
                <a:t> กฎระเบียบด้านสุขอนามัย</a:t>
              </a:r>
            </a:p>
          </p:txBody>
        </p:sp>
      </p:grpSp>
      <p:sp>
        <p:nvSpPr>
          <p:cNvPr id="20483" name="Rectangle 5">
            <a:extLst>
              <a:ext uri="{FF2B5EF4-FFF2-40B4-BE49-F238E27FC236}">
                <a16:creationId xmlns:a16="http://schemas.microsoft.com/office/drawing/2014/main" id="{B5135A52-8572-48C9-A5F4-74F11B85E8B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2819400" cy="685800"/>
          </a:xfrm>
          <a:solidFill>
            <a:srgbClr val="FFFF99"/>
          </a:solidFill>
        </p:spPr>
        <p:txBody>
          <a:bodyPr/>
          <a:lstStyle/>
          <a:p>
            <a:pPr eaLnBrk="1" hangingPunct="1"/>
            <a:r>
              <a:rPr lang="th-TH" altLang="en-US" sz="3200" i="1">
                <a:cs typeface="JasmineUPC" panose="02020603050405020304" pitchFamily="18" charset="-34"/>
              </a:rPr>
              <a:t>กฎระเบียบนำเข้า</a:t>
            </a:r>
          </a:p>
        </p:txBody>
      </p:sp>
      <p:sp>
        <p:nvSpPr>
          <p:cNvPr id="20484" name="Rectangle 6">
            <a:extLst>
              <a:ext uri="{FF2B5EF4-FFF2-40B4-BE49-F238E27FC236}">
                <a16:creationId xmlns:a16="http://schemas.microsoft.com/office/drawing/2014/main" id="{4B7E228A-7E73-40DD-A15F-E413FC3297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62944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eaLnBrk="1" hangingPunct="1"/>
            <a:endParaRPr lang="en-US" altLang="en-US" sz="1800" b="0">
              <a:cs typeface="Angsana New" panose="02020603050405020304" pitchFamily="18" charset="-34"/>
            </a:endParaRPr>
          </a:p>
        </p:txBody>
      </p:sp>
      <p:sp>
        <p:nvSpPr>
          <p:cNvPr id="20485" name="Text Box 7">
            <a:extLst>
              <a:ext uri="{FF2B5EF4-FFF2-40B4-BE49-F238E27FC236}">
                <a16:creationId xmlns:a16="http://schemas.microsoft.com/office/drawing/2014/main" id="{F2CCE159-848D-4CFA-8C73-5BB8DFF479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819400"/>
            <a:ext cx="8915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h-TH" altLang="en-US" sz="3200" b="0">
                <a:latin typeface="Browallia New" panose="020B0604020202020204" pitchFamily="34" charset="-34"/>
              </a:rPr>
              <a:t> </a:t>
            </a:r>
          </a:p>
        </p:txBody>
      </p:sp>
      <p:sp>
        <p:nvSpPr>
          <p:cNvPr id="20486" name="Text Box 8">
            <a:extLst>
              <a:ext uri="{FF2B5EF4-FFF2-40B4-BE49-F238E27FC236}">
                <a16:creationId xmlns:a16="http://schemas.microsoft.com/office/drawing/2014/main" id="{E17A93DE-F9C2-483F-AC76-345010FB24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76400"/>
            <a:ext cx="8915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h-TH" altLang="en-US" sz="3200" b="0">
                <a:latin typeface="Browallia New" panose="020B0604020202020204" pitchFamily="34" charset="-34"/>
              </a:rPr>
              <a:t> </a:t>
            </a:r>
            <a:r>
              <a:rPr lang="th-TH" altLang="en-US" sz="3200">
                <a:latin typeface="Browallia New" panose="020B0604020202020204" pitchFamily="34" charset="-34"/>
              </a:rPr>
              <a:t>สินค้าผลไม้</a:t>
            </a:r>
            <a:r>
              <a:rPr lang="th-TH" altLang="en-US" sz="3200" b="0">
                <a:latin typeface="Browallia New" panose="020B0604020202020204" pitchFamily="34" charset="-34"/>
              </a:rPr>
              <a:t>ที่อนุญาตการนำเข้าจากไทย</a:t>
            </a:r>
          </a:p>
        </p:txBody>
      </p:sp>
      <p:grpSp>
        <p:nvGrpSpPr>
          <p:cNvPr id="81938" name="Group 18">
            <a:extLst>
              <a:ext uri="{FF2B5EF4-FFF2-40B4-BE49-F238E27FC236}">
                <a16:creationId xmlns:a16="http://schemas.microsoft.com/office/drawing/2014/main" id="{37E99E99-34C4-4F00-9D83-03707C2651A9}"/>
              </a:ext>
            </a:extLst>
          </p:cNvPr>
          <p:cNvGrpSpPr>
            <a:grpSpLocks/>
          </p:cNvGrpSpPr>
          <p:nvPr/>
        </p:nvGrpSpPr>
        <p:grpSpPr bwMode="auto">
          <a:xfrm>
            <a:off x="0" y="4419600"/>
            <a:ext cx="8915400" cy="960438"/>
            <a:chOff x="0" y="2784"/>
            <a:chExt cx="5616" cy="605"/>
          </a:xfrm>
        </p:grpSpPr>
        <p:sp>
          <p:nvSpPr>
            <p:cNvPr id="20492" name="Text Box 14">
              <a:extLst>
                <a:ext uri="{FF2B5EF4-FFF2-40B4-BE49-F238E27FC236}">
                  <a16:creationId xmlns:a16="http://schemas.microsoft.com/office/drawing/2014/main" id="{D7AC141D-0414-4080-9762-2501F2D59E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2784"/>
              <a:ext cx="561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th-TH" altLang="en-US" sz="3200" b="0">
                  <a:solidFill>
                    <a:srgbClr val="0000CC"/>
                  </a:solidFill>
                  <a:latin typeface="Browallia New" panose="020B0604020202020204" pitchFamily="34" charset="-34"/>
                </a:rPr>
                <a:t> นิวซีแลนด์ </a:t>
              </a:r>
              <a:r>
                <a:rPr lang="th-TH" altLang="en-US" sz="3200" b="0">
                  <a:latin typeface="Browallia New" panose="020B0604020202020204" pitchFamily="34" charset="-34"/>
                </a:rPr>
                <a:t>      ผลไม้สด        ลำไย มังคุด </a:t>
              </a:r>
              <a:r>
                <a:rPr lang="en-US" altLang="en-US" sz="3200" b="0">
                  <a:latin typeface="Browallia New" panose="020B0604020202020204" pitchFamily="34" charset="-34"/>
                </a:rPr>
                <a:t> </a:t>
              </a:r>
              <a:endParaRPr lang="th-TH" altLang="en-US" sz="3200" b="0">
                <a:latin typeface="Browallia New" panose="020B0604020202020204" pitchFamily="34" charset="-34"/>
              </a:endParaRPr>
            </a:p>
          </p:txBody>
        </p:sp>
        <p:sp>
          <p:nvSpPr>
            <p:cNvPr id="20493" name="Text Box 15">
              <a:extLst>
                <a:ext uri="{FF2B5EF4-FFF2-40B4-BE49-F238E27FC236}">
                  <a16:creationId xmlns:a16="http://schemas.microsoft.com/office/drawing/2014/main" id="{B0A22CB8-DBE8-42CB-86E8-C3D29039F7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3024"/>
              <a:ext cx="561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th-TH" altLang="en-US" sz="3200" b="0">
                  <a:latin typeface="Browallia New" panose="020B0604020202020204" pitchFamily="34" charset="-34"/>
                </a:rPr>
                <a:t>                     ผักสด		ขิง</a:t>
              </a:r>
            </a:p>
          </p:txBody>
        </p:sp>
      </p:grpSp>
      <p:grpSp>
        <p:nvGrpSpPr>
          <p:cNvPr id="81937" name="Group 17">
            <a:extLst>
              <a:ext uri="{FF2B5EF4-FFF2-40B4-BE49-F238E27FC236}">
                <a16:creationId xmlns:a16="http://schemas.microsoft.com/office/drawing/2014/main" id="{B6801988-15AE-4E69-A964-A1DEFDADA69B}"/>
              </a:ext>
            </a:extLst>
          </p:cNvPr>
          <p:cNvGrpSpPr>
            <a:grpSpLocks/>
          </p:cNvGrpSpPr>
          <p:nvPr/>
        </p:nvGrpSpPr>
        <p:grpSpPr bwMode="auto">
          <a:xfrm>
            <a:off x="0" y="2286000"/>
            <a:ext cx="8915400" cy="1493838"/>
            <a:chOff x="0" y="1440"/>
            <a:chExt cx="5616" cy="941"/>
          </a:xfrm>
        </p:grpSpPr>
        <p:sp>
          <p:nvSpPr>
            <p:cNvPr id="20489" name="Text Box 9">
              <a:extLst>
                <a:ext uri="{FF2B5EF4-FFF2-40B4-BE49-F238E27FC236}">
                  <a16:creationId xmlns:a16="http://schemas.microsoft.com/office/drawing/2014/main" id="{81DE86B6-4FAC-4730-84AA-10106721C9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1440"/>
              <a:ext cx="561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th-TH" altLang="en-US" sz="3200" b="0">
                  <a:solidFill>
                    <a:srgbClr val="0000CC"/>
                  </a:solidFill>
                  <a:latin typeface="Browallia New" panose="020B0604020202020204" pitchFamily="34" charset="-34"/>
                </a:rPr>
                <a:t> ออสเตรเลีย</a:t>
              </a:r>
              <a:r>
                <a:rPr lang="th-TH" altLang="en-US" sz="3200" b="0">
                  <a:latin typeface="Browallia New" panose="020B0604020202020204" pitchFamily="34" charset="-34"/>
                </a:rPr>
                <a:t>     ผลไม้สด      มังคุด ลำไย ลิ้นจี่ ทุเรียนแกะภู</a:t>
              </a:r>
              <a:r>
                <a:rPr lang="en-US" altLang="en-US" sz="3200" b="0">
                  <a:latin typeface="Browallia New" panose="020B0604020202020204" pitchFamily="34" charset="-34"/>
                </a:rPr>
                <a:t> </a:t>
              </a:r>
              <a:endParaRPr lang="th-TH" altLang="en-US" sz="3200" b="0">
                <a:latin typeface="Browallia New" panose="020B0604020202020204" pitchFamily="34" charset="-34"/>
              </a:endParaRPr>
            </a:p>
          </p:txBody>
        </p:sp>
        <p:sp>
          <p:nvSpPr>
            <p:cNvPr id="20490" name="Text Box 13">
              <a:extLst>
                <a:ext uri="{FF2B5EF4-FFF2-40B4-BE49-F238E27FC236}">
                  <a16:creationId xmlns:a16="http://schemas.microsoft.com/office/drawing/2014/main" id="{E23DD252-EE87-4424-B68D-7032844FC4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1728"/>
              <a:ext cx="561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th-TH" altLang="en-US" sz="3200" b="0">
                  <a:latin typeface="Browallia New" panose="020B0604020202020204" pitchFamily="34" charset="-34"/>
                </a:rPr>
                <a:t>                     ผลไม้แช่แข็ง  ทุเรียน มะพร้าวอ่อน</a:t>
              </a:r>
              <a:r>
                <a:rPr lang="en-US" altLang="en-US" sz="3200" b="0">
                  <a:latin typeface="Browallia New" panose="020B0604020202020204" pitchFamily="34" charset="-34"/>
                </a:rPr>
                <a:t> </a:t>
              </a:r>
              <a:endParaRPr lang="th-TH" altLang="en-US" sz="3200" b="0">
                <a:latin typeface="Browallia New" panose="020B0604020202020204" pitchFamily="34" charset="-34"/>
              </a:endParaRPr>
            </a:p>
          </p:txBody>
        </p:sp>
        <p:sp>
          <p:nvSpPr>
            <p:cNvPr id="20491" name="Text Box 16">
              <a:extLst>
                <a:ext uri="{FF2B5EF4-FFF2-40B4-BE49-F238E27FC236}">
                  <a16:creationId xmlns:a16="http://schemas.microsoft.com/office/drawing/2014/main" id="{F372BB52-9A36-4331-BE10-B8C7DEC91C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2016"/>
              <a:ext cx="561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th-TH" altLang="en-US" sz="3200" b="0">
                  <a:latin typeface="Browallia New" panose="020B0604020202020204" pitchFamily="34" charset="-34"/>
                </a:rPr>
                <a:t>                     ผัก             หน่อไม้ฝรั่ง(สดและแช่แข็ง) ข้าวโพดอ่อน(สด)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1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1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>
            <a:extLst>
              <a:ext uri="{FF2B5EF4-FFF2-40B4-BE49-F238E27FC236}">
                <a16:creationId xmlns:a16="http://schemas.microsoft.com/office/drawing/2014/main" id="{80A04A56-2DC8-4499-A21D-A80423F6B7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533400"/>
            <a:ext cx="7391400" cy="1143000"/>
          </a:xfrm>
          <a:prstGeom prst="rect">
            <a:avLst/>
          </a:prstGeom>
          <a:solidFill>
            <a:srgbClr val="CCCC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algn="ctr" eaLnBrk="1" hangingPunct="1"/>
            <a:r>
              <a:rPr lang="th-TH" altLang="en-US" sz="4400">
                <a:solidFill>
                  <a:srgbClr val="0000CC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เจาะตลาดออสเตรเลียและนิวซีแลนด์</a:t>
            </a:r>
            <a:r>
              <a:rPr lang="en-US" altLang="en-US" sz="4400">
                <a:solidFill>
                  <a:srgbClr val="0000CC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:</a:t>
            </a:r>
            <a:endParaRPr lang="th-TH" altLang="en-US" sz="4400">
              <a:solidFill>
                <a:srgbClr val="0000CC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ctr" eaLnBrk="1" hangingPunct="1"/>
            <a:r>
              <a:rPr lang="th-TH" altLang="en-US" sz="4400">
                <a:solidFill>
                  <a:srgbClr val="0000CC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เรื่องที่จะแนะนำ</a:t>
            </a:r>
          </a:p>
        </p:txBody>
      </p:sp>
      <p:sp>
        <p:nvSpPr>
          <p:cNvPr id="109575" name="Rectangle 7">
            <a:extLst>
              <a:ext uri="{FF2B5EF4-FFF2-40B4-BE49-F238E27FC236}">
                <a16:creationId xmlns:a16="http://schemas.microsoft.com/office/drawing/2014/main" id="{B763F916-8B43-4D6F-AF8C-CB3605DBC0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011363"/>
            <a:ext cx="7620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th-TH" altLang="en-US" sz="3200">
                <a:solidFill>
                  <a:srgbClr val="0000FF"/>
                </a:solidFill>
                <a:latin typeface="Arial" panose="020B0604020202020204" pitchFamily="34" charset="0"/>
              </a:rPr>
              <a:t>ทำความรู้จักกับ</a:t>
            </a:r>
            <a:r>
              <a:rPr lang="th-TH" altLang="en-US" sz="3200">
                <a:solidFill>
                  <a:srgbClr val="000066"/>
                </a:solidFill>
                <a:latin typeface="Arial" panose="020B0604020202020204" pitchFamily="34" charset="0"/>
              </a:rPr>
              <a:t>ประเทศ</a:t>
            </a:r>
            <a:r>
              <a:rPr lang="th-TH" altLang="en-US" sz="3200">
                <a:solidFill>
                  <a:srgbClr val="0000FF"/>
                </a:solidFill>
                <a:latin typeface="Arial" panose="020B0604020202020204" pitchFamily="34" charset="0"/>
              </a:rPr>
              <a:t>ออสเตรเลีย</a:t>
            </a:r>
            <a:r>
              <a:rPr lang="en-US" altLang="en-US" sz="3200">
                <a:solidFill>
                  <a:srgbClr val="0000FF"/>
                </a:solidFill>
                <a:latin typeface="Arial" panose="020B0604020202020204" pitchFamily="34" charset="0"/>
              </a:rPr>
              <a:t>-</a:t>
            </a:r>
            <a:r>
              <a:rPr lang="th-TH" altLang="en-US" sz="3200">
                <a:solidFill>
                  <a:srgbClr val="0000FF"/>
                </a:solidFill>
                <a:latin typeface="Arial" panose="020B0604020202020204" pitchFamily="34" charset="0"/>
              </a:rPr>
              <a:t>นิวซีแลนด์</a:t>
            </a:r>
            <a:r>
              <a:rPr lang="en-US" altLang="en-US" sz="24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9576" name="Rectangle 8">
            <a:extLst>
              <a:ext uri="{FF2B5EF4-FFF2-40B4-BE49-F238E27FC236}">
                <a16:creationId xmlns:a16="http://schemas.microsoft.com/office/drawing/2014/main" id="{98265990-95E8-4CCB-95E3-2052C1EEA5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849563"/>
            <a:ext cx="6553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th-TH" altLang="en-US" sz="3200">
                <a:solidFill>
                  <a:srgbClr val="0000FF"/>
                </a:solidFill>
                <a:latin typeface="Arial" panose="020B0604020202020204" pitchFamily="34" charset="0"/>
              </a:rPr>
              <a:t>ทำความรู้จัก</a:t>
            </a:r>
            <a:r>
              <a:rPr lang="th-TH" altLang="en-US" sz="3200">
                <a:solidFill>
                  <a:srgbClr val="000066"/>
                </a:solidFill>
                <a:latin typeface="Arial" panose="020B0604020202020204" pitchFamily="34" charset="0"/>
              </a:rPr>
              <a:t>ตลาด</a:t>
            </a:r>
            <a:r>
              <a:rPr lang="th-TH" altLang="en-US" sz="3200">
                <a:solidFill>
                  <a:srgbClr val="0000FF"/>
                </a:solidFill>
                <a:latin typeface="Arial" panose="020B0604020202020204" pitchFamily="34" charset="0"/>
              </a:rPr>
              <a:t>ออสเตรเลีย</a:t>
            </a:r>
            <a:r>
              <a:rPr lang="en-US" altLang="en-US" sz="3200">
                <a:solidFill>
                  <a:srgbClr val="0000FF"/>
                </a:solidFill>
                <a:latin typeface="Arial" panose="020B0604020202020204" pitchFamily="34" charset="0"/>
              </a:rPr>
              <a:t>-</a:t>
            </a:r>
            <a:r>
              <a:rPr lang="th-TH" altLang="en-US" sz="3200">
                <a:solidFill>
                  <a:srgbClr val="0000FF"/>
                </a:solidFill>
                <a:latin typeface="Arial" panose="020B0604020202020204" pitchFamily="34" charset="0"/>
              </a:rPr>
              <a:t>นิวซีแลนด์</a:t>
            </a:r>
            <a:r>
              <a:rPr lang="en-US" altLang="en-US" sz="24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9577" name="Rectangle 9">
            <a:extLst>
              <a:ext uri="{FF2B5EF4-FFF2-40B4-BE49-F238E27FC236}">
                <a16:creationId xmlns:a16="http://schemas.microsoft.com/office/drawing/2014/main" id="{4AAB9BA9-147B-434B-AB79-487F5DAEFA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671888"/>
            <a:ext cx="7467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rgbClr val="000066"/>
                </a:solidFill>
                <a:latin typeface="Comic Sans MS" panose="030F0702030302020204" pitchFamily="66" charset="0"/>
              </a:rPr>
              <a:t>Why </a:t>
            </a:r>
            <a:r>
              <a:rPr lang="en-US" altLang="en-US">
                <a:solidFill>
                  <a:srgbClr val="0000FF"/>
                </a:solidFill>
                <a:latin typeface="Comic Sans MS" panose="030F0702030302020204" pitchFamily="66" charset="0"/>
              </a:rPr>
              <a:t>Australia – New Zealand market?</a:t>
            </a:r>
            <a:endParaRPr lang="en-US" altLang="en-US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578" name="Rectangle 10">
            <a:extLst>
              <a:ext uri="{FF2B5EF4-FFF2-40B4-BE49-F238E27FC236}">
                <a16:creationId xmlns:a16="http://schemas.microsoft.com/office/drawing/2014/main" id="{999BBA99-3FF1-44BC-A99A-BCFFE3E72B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4464050"/>
            <a:ext cx="3505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th-TH" altLang="en-US" sz="3600">
                <a:solidFill>
                  <a:srgbClr val="000066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กฎระเบียบ</a:t>
            </a:r>
            <a:r>
              <a:rPr lang="th-TH" altLang="en-US" sz="360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นำเข้า</a:t>
            </a:r>
            <a:r>
              <a:rPr lang="en-US" altLang="en-US" sz="360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</a:p>
        </p:txBody>
      </p:sp>
      <p:sp>
        <p:nvSpPr>
          <p:cNvPr id="109579" name="Rectangle 11">
            <a:extLst>
              <a:ext uri="{FF2B5EF4-FFF2-40B4-BE49-F238E27FC236}">
                <a16:creationId xmlns:a16="http://schemas.microsoft.com/office/drawing/2014/main" id="{57BF2571-C6EB-4CB2-80CA-4072AF805C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5364163"/>
            <a:ext cx="6934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th-TH" altLang="en-US" sz="3200">
                <a:solidFill>
                  <a:srgbClr val="000066"/>
                </a:solidFill>
                <a:latin typeface="Arial" panose="020B0604020202020204" pitchFamily="34" charset="0"/>
              </a:rPr>
              <a:t>ค้าอะไร ขายอย่างไร </a:t>
            </a:r>
            <a:r>
              <a:rPr lang="th-TH" altLang="en-US" sz="3200">
                <a:solidFill>
                  <a:srgbClr val="0000FF"/>
                </a:solidFill>
                <a:latin typeface="Arial" panose="020B0604020202020204" pitchFamily="34" charset="0"/>
              </a:rPr>
              <a:t>กับออสเตรเลีย</a:t>
            </a:r>
            <a:r>
              <a:rPr lang="en-US" altLang="en-US" sz="3200">
                <a:solidFill>
                  <a:srgbClr val="0000FF"/>
                </a:solidFill>
                <a:latin typeface="Arial" panose="020B0604020202020204" pitchFamily="34" charset="0"/>
              </a:rPr>
              <a:t>-</a:t>
            </a:r>
            <a:r>
              <a:rPr lang="th-TH" altLang="en-US" sz="3200">
                <a:solidFill>
                  <a:srgbClr val="0000FF"/>
                </a:solidFill>
                <a:latin typeface="Arial" panose="020B0604020202020204" pitchFamily="34" charset="0"/>
              </a:rPr>
              <a:t>นิวซีแลนด์</a:t>
            </a:r>
            <a:r>
              <a:rPr lang="en-US" altLang="en-US" sz="24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957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957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957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957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957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9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095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1095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1095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1095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5" grpId="0"/>
      <p:bldP spid="109576" grpId="0"/>
      <p:bldP spid="109576" grpId="1"/>
      <p:bldP spid="109577" grpId="0"/>
      <p:bldP spid="109577" grpId="1"/>
      <p:bldP spid="109578" grpId="0"/>
      <p:bldP spid="109578" grpId="1"/>
      <p:bldP spid="109579" grpId="0"/>
      <p:bldP spid="109579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2">
            <a:extLst>
              <a:ext uri="{FF2B5EF4-FFF2-40B4-BE49-F238E27FC236}">
                <a16:creationId xmlns:a16="http://schemas.microsoft.com/office/drawing/2014/main" id="{43C0D574-818E-4E09-A542-810D8D96C23F}"/>
              </a:ext>
            </a:extLst>
          </p:cNvPr>
          <p:cNvGrpSpPr>
            <a:grpSpLocks/>
          </p:cNvGrpSpPr>
          <p:nvPr/>
        </p:nvGrpSpPr>
        <p:grpSpPr bwMode="auto">
          <a:xfrm>
            <a:off x="0" y="838200"/>
            <a:ext cx="8991600" cy="6019800"/>
            <a:chOff x="0" y="1056"/>
            <a:chExt cx="5664" cy="3264"/>
          </a:xfrm>
        </p:grpSpPr>
        <p:sp>
          <p:nvSpPr>
            <p:cNvPr id="21522" name="File">
              <a:extLst>
                <a:ext uri="{FF2B5EF4-FFF2-40B4-BE49-F238E27FC236}">
                  <a16:creationId xmlns:a16="http://schemas.microsoft.com/office/drawing/2014/main" id="{B9360E85-1DFE-4A3A-B7FA-15C57AEDCB3B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0" y="1056"/>
              <a:ext cx="5664" cy="3264"/>
            </a:xfrm>
            <a:custGeom>
              <a:avLst/>
              <a:gdLst>
                <a:gd name="T0" fmla="*/ 2879 w 21600"/>
                <a:gd name="T1" fmla="*/ 490 h 21600"/>
                <a:gd name="T2" fmla="*/ 0 w 21600"/>
                <a:gd name="T3" fmla="*/ 1632 h 21600"/>
                <a:gd name="T4" fmla="*/ 2832 w 21600"/>
                <a:gd name="T5" fmla="*/ 3264 h 21600"/>
                <a:gd name="T6" fmla="*/ 5664 w 21600"/>
                <a:gd name="T7" fmla="*/ 1632 h 21600"/>
                <a:gd name="T8" fmla="*/ 0 w 21600"/>
                <a:gd name="T9" fmla="*/ 3264 h 21600"/>
                <a:gd name="T10" fmla="*/ 5664 w 21600"/>
                <a:gd name="T11" fmla="*/ 3264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1087 w 21600"/>
                <a:gd name="T19" fmla="*/ 4626 h 21600"/>
                <a:gd name="T20" fmla="*/ 20635 w 21600"/>
                <a:gd name="T21" fmla="*/ 2029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9790" y="3240"/>
                  </a:moveTo>
                  <a:cubicBezTo>
                    <a:pt x="10981" y="3240"/>
                    <a:pt x="9171" y="3240"/>
                    <a:pt x="9050" y="3086"/>
                  </a:cubicBezTo>
                  <a:cubicBezTo>
                    <a:pt x="9050" y="2931"/>
                    <a:pt x="8930" y="2777"/>
                    <a:pt x="8930" y="2469"/>
                  </a:cubicBezTo>
                  <a:cubicBezTo>
                    <a:pt x="8930" y="2160"/>
                    <a:pt x="8809" y="1851"/>
                    <a:pt x="8688" y="1389"/>
                  </a:cubicBezTo>
                  <a:cubicBezTo>
                    <a:pt x="8568" y="1080"/>
                    <a:pt x="8326" y="771"/>
                    <a:pt x="8085" y="463"/>
                  </a:cubicBezTo>
                  <a:cubicBezTo>
                    <a:pt x="7723" y="154"/>
                    <a:pt x="7361" y="0"/>
                    <a:pt x="7361" y="0"/>
                  </a:cubicBezTo>
                  <a:cubicBezTo>
                    <a:pt x="7361" y="0"/>
                    <a:pt x="2293" y="0"/>
                    <a:pt x="2051" y="154"/>
                  </a:cubicBezTo>
                  <a:cubicBezTo>
                    <a:pt x="1689" y="309"/>
                    <a:pt x="1448" y="463"/>
                    <a:pt x="1327" y="771"/>
                  </a:cubicBezTo>
                  <a:cubicBezTo>
                    <a:pt x="1207" y="1080"/>
                    <a:pt x="1086" y="1389"/>
                    <a:pt x="965" y="1697"/>
                  </a:cubicBezTo>
                  <a:cubicBezTo>
                    <a:pt x="845" y="2160"/>
                    <a:pt x="724" y="2314"/>
                    <a:pt x="724" y="2469"/>
                  </a:cubicBezTo>
                  <a:cubicBezTo>
                    <a:pt x="603" y="2623"/>
                    <a:pt x="603" y="2777"/>
                    <a:pt x="483" y="2931"/>
                  </a:cubicBezTo>
                  <a:cubicBezTo>
                    <a:pt x="483" y="3086"/>
                    <a:pt x="362" y="3240"/>
                    <a:pt x="241" y="3240"/>
                  </a:cubicBezTo>
                  <a:lnTo>
                    <a:pt x="0" y="3394"/>
                  </a:lnTo>
                  <a:lnTo>
                    <a:pt x="0" y="3703"/>
                  </a:lnTo>
                  <a:lnTo>
                    <a:pt x="0" y="10800"/>
                  </a:lnTo>
                  <a:lnTo>
                    <a:pt x="0" y="21600"/>
                  </a:lnTo>
                  <a:lnTo>
                    <a:pt x="10981" y="21600"/>
                  </a:lnTo>
                  <a:lnTo>
                    <a:pt x="21600" y="21600"/>
                  </a:lnTo>
                  <a:lnTo>
                    <a:pt x="21600" y="10800"/>
                  </a:lnTo>
                  <a:lnTo>
                    <a:pt x="21600" y="5246"/>
                  </a:lnTo>
                  <a:lnTo>
                    <a:pt x="21600" y="4783"/>
                  </a:lnTo>
                  <a:cubicBezTo>
                    <a:pt x="21479" y="4320"/>
                    <a:pt x="21359" y="4011"/>
                    <a:pt x="21117" y="3703"/>
                  </a:cubicBezTo>
                  <a:cubicBezTo>
                    <a:pt x="20876" y="3549"/>
                    <a:pt x="20514" y="3394"/>
                    <a:pt x="20152" y="3240"/>
                  </a:cubicBezTo>
                  <a:lnTo>
                    <a:pt x="19790" y="3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3" name="Text Box 4">
              <a:extLst>
                <a:ext uri="{FF2B5EF4-FFF2-40B4-BE49-F238E27FC236}">
                  <a16:creationId xmlns:a16="http://schemas.microsoft.com/office/drawing/2014/main" id="{099AE22D-D6DA-4146-8CB0-CA28B88699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1104"/>
              <a:ext cx="2099" cy="3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th-TH" altLang="en-US" sz="3200" b="0">
                  <a:solidFill>
                    <a:srgbClr val="0000CC"/>
                  </a:solidFill>
                  <a:latin typeface="Browallia New" panose="020B0604020202020204" pitchFamily="34" charset="-34"/>
                </a:rPr>
                <a:t> กฎระเบียบด้านสุขอนามัย</a:t>
              </a:r>
            </a:p>
          </p:txBody>
        </p:sp>
      </p:grpSp>
      <p:sp>
        <p:nvSpPr>
          <p:cNvPr id="21507" name="Rectangle 5">
            <a:extLst>
              <a:ext uri="{FF2B5EF4-FFF2-40B4-BE49-F238E27FC236}">
                <a16:creationId xmlns:a16="http://schemas.microsoft.com/office/drawing/2014/main" id="{A0CF668A-5E49-42C4-B807-CA75FF5B5E5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2819400" cy="685800"/>
          </a:xfrm>
          <a:solidFill>
            <a:srgbClr val="FFFF99"/>
          </a:solidFill>
        </p:spPr>
        <p:txBody>
          <a:bodyPr/>
          <a:lstStyle/>
          <a:p>
            <a:pPr eaLnBrk="1" hangingPunct="1"/>
            <a:r>
              <a:rPr lang="th-TH" altLang="en-US" sz="3200" i="1">
                <a:cs typeface="JasmineUPC" panose="02020603050405020304" pitchFamily="18" charset="-34"/>
              </a:rPr>
              <a:t>กฎระเบียบนำเข้า</a:t>
            </a:r>
          </a:p>
        </p:txBody>
      </p:sp>
      <p:sp>
        <p:nvSpPr>
          <p:cNvPr id="21508" name="Rectangle 6">
            <a:extLst>
              <a:ext uri="{FF2B5EF4-FFF2-40B4-BE49-F238E27FC236}">
                <a16:creationId xmlns:a16="http://schemas.microsoft.com/office/drawing/2014/main" id="{28E2B5C3-551E-4615-A5B3-FCFED12FD8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62944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eaLnBrk="1" hangingPunct="1"/>
            <a:endParaRPr lang="en-US" altLang="en-US" sz="1800" b="0">
              <a:cs typeface="Angsana New" panose="02020603050405020304" pitchFamily="18" charset="-34"/>
            </a:endParaRPr>
          </a:p>
        </p:txBody>
      </p:sp>
      <p:sp>
        <p:nvSpPr>
          <p:cNvPr id="21509" name="Text Box 8">
            <a:extLst>
              <a:ext uri="{FF2B5EF4-FFF2-40B4-BE49-F238E27FC236}">
                <a16:creationId xmlns:a16="http://schemas.microsoft.com/office/drawing/2014/main" id="{6C04075F-D5F6-4B2A-AF07-F32D80FB35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76400"/>
            <a:ext cx="8915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h-TH" altLang="en-US" sz="3200" b="0">
                <a:latin typeface="Browallia New" panose="020B0604020202020204" pitchFamily="34" charset="-34"/>
              </a:rPr>
              <a:t> </a:t>
            </a:r>
            <a:r>
              <a:rPr lang="th-TH" altLang="en-US" sz="3200">
                <a:latin typeface="Browallia New" panose="020B0604020202020204" pitchFamily="34" charset="-34"/>
              </a:rPr>
              <a:t>สินค้าประเภทเนื้อสัตว์และอาหารทะเล</a:t>
            </a:r>
            <a:endParaRPr lang="th-TH" altLang="en-US" sz="3200" b="0">
              <a:latin typeface="Browallia New" panose="020B0604020202020204" pitchFamily="34" charset="-34"/>
            </a:endParaRPr>
          </a:p>
        </p:txBody>
      </p:sp>
      <p:grpSp>
        <p:nvGrpSpPr>
          <p:cNvPr id="95253" name="Group 21">
            <a:extLst>
              <a:ext uri="{FF2B5EF4-FFF2-40B4-BE49-F238E27FC236}">
                <a16:creationId xmlns:a16="http://schemas.microsoft.com/office/drawing/2014/main" id="{0E45A5FE-55BD-4C5C-9292-FC291D25FBA4}"/>
              </a:ext>
            </a:extLst>
          </p:cNvPr>
          <p:cNvGrpSpPr>
            <a:grpSpLocks/>
          </p:cNvGrpSpPr>
          <p:nvPr/>
        </p:nvGrpSpPr>
        <p:grpSpPr bwMode="auto">
          <a:xfrm>
            <a:off x="0" y="2286000"/>
            <a:ext cx="8915400" cy="960438"/>
            <a:chOff x="0" y="1440"/>
            <a:chExt cx="5616" cy="605"/>
          </a:xfrm>
        </p:grpSpPr>
        <p:sp>
          <p:nvSpPr>
            <p:cNvPr id="21520" name="Text Box 9">
              <a:extLst>
                <a:ext uri="{FF2B5EF4-FFF2-40B4-BE49-F238E27FC236}">
                  <a16:creationId xmlns:a16="http://schemas.microsoft.com/office/drawing/2014/main" id="{581095B0-B53B-4288-A0FD-A53DC11E42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1440"/>
              <a:ext cx="561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th-TH" altLang="en-US" sz="3200">
                  <a:latin typeface="Browallia New" panose="020B0604020202020204" pitchFamily="34" charset="-34"/>
                </a:rPr>
                <a:t>เนื้อสัตว์ </a:t>
              </a:r>
              <a:r>
                <a:rPr lang="th-TH" altLang="en-US" sz="3200" b="0">
                  <a:latin typeface="Browallia New" panose="020B0604020202020204" pitchFamily="34" charset="-34"/>
                </a:rPr>
                <a:t>  ที่ยังไม่ผ่านการปรุง ไม่อนุญาตให้นำเข้า</a:t>
              </a:r>
              <a:r>
                <a:rPr lang="en-US" altLang="en-US" sz="3200" b="0">
                  <a:latin typeface="Browallia New" panose="020B0604020202020204" pitchFamily="34" charset="-34"/>
                </a:rPr>
                <a:t> </a:t>
              </a:r>
              <a:endParaRPr lang="th-TH" altLang="en-US" sz="3200" b="0">
                <a:latin typeface="Browallia New" panose="020B0604020202020204" pitchFamily="34" charset="-34"/>
              </a:endParaRPr>
            </a:p>
          </p:txBody>
        </p:sp>
        <p:sp>
          <p:nvSpPr>
            <p:cNvPr id="21521" name="Text Box 13">
              <a:extLst>
                <a:ext uri="{FF2B5EF4-FFF2-40B4-BE49-F238E27FC236}">
                  <a16:creationId xmlns:a16="http://schemas.microsoft.com/office/drawing/2014/main" id="{EE0778CB-481A-4393-B917-DF2E9C00DA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1680"/>
              <a:ext cx="561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th-TH" altLang="en-US" sz="3200" b="0">
                  <a:latin typeface="Browallia New" panose="020B0604020202020204" pitchFamily="34" charset="-34"/>
                </a:rPr>
                <a:t>              อาหารสำเร็จรูปที่มีเนื้อสัตว์ต่ำกว่า </a:t>
              </a:r>
              <a:r>
                <a:rPr lang="en-US" altLang="en-US" sz="2000" b="0">
                  <a:latin typeface="Comic Sans MS" panose="030F0702030302020204" pitchFamily="66" charset="0"/>
                </a:rPr>
                <a:t>5%</a:t>
              </a:r>
              <a:r>
                <a:rPr lang="en-US" altLang="en-US" sz="3200" b="0">
                  <a:latin typeface="Browallia New" panose="020B0604020202020204" pitchFamily="34" charset="-34"/>
                </a:rPr>
                <a:t> </a:t>
              </a:r>
              <a:r>
                <a:rPr lang="th-TH" altLang="en-US" sz="3200" b="0">
                  <a:latin typeface="Browallia New" panose="020B0604020202020204" pitchFamily="34" charset="-34"/>
                </a:rPr>
                <a:t>อนุญาตให้นำเข้า</a:t>
              </a:r>
            </a:p>
          </p:txBody>
        </p:sp>
      </p:grpSp>
      <p:sp>
        <p:nvSpPr>
          <p:cNvPr id="95246" name="Text Box 14">
            <a:extLst>
              <a:ext uri="{FF2B5EF4-FFF2-40B4-BE49-F238E27FC236}">
                <a16:creationId xmlns:a16="http://schemas.microsoft.com/office/drawing/2014/main" id="{60C169CD-AEF8-44CE-B17D-824752CDA0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276600"/>
            <a:ext cx="8915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h-TH" altLang="en-US" sz="3200" b="0">
                <a:latin typeface="Browallia New" panose="020B0604020202020204" pitchFamily="34" charset="-34"/>
              </a:rPr>
              <a:t> </a:t>
            </a:r>
            <a:r>
              <a:rPr lang="th-TH" altLang="en-US" sz="3200">
                <a:latin typeface="Browallia New" panose="020B0604020202020204" pitchFamily="34" charset="-34"/>
              </a:rPr>
              <a:t>กุ้ง</a:t>
            </a:r>
            <a:endParaRPr lang="th-TH" altLang="en-US" sz="3200" b="0">
              <a:latin typeface="Browallia New" panose="020B0604020202020204" pitchFamily="34" charset="-34"/>
            </a:endParaRPr>
          </a:p>
        </p:txBody>
      </p:sp>
      <p:grpSp>
        <p:nvGrpSpPr>
          <p:cNvPr id="95254" name="Group 22">
            <a:extLst>
              <a:ext uri="{FF2B5EF4-FFF2-40B4-BE49-F238E27FC236}">
                <a16:creationId xmlns:a16="http://schemas.microsoft.com/office/drawing/2014/main" id="{7F469001-C488-4EDB-AD51-9A74EF2BE476}"/>
              </a:ext>
            </a:extLst>
          </p:cNvPr>
          <p:cNvGrpSpPr>
            <a:grpSpLocks/>
          </p:cNvGrpSpPr>
          <p:nvPr/>
        </p:nvGrpSpPr>
        <p:grpSpPr bwMode="auto">
          <a:xfrm>
            <a:off x="0" y="3733800"/>
            <a:ext cx="8915400" cy="960438"/>
            <a:chOff x="0" y="2352"/>
            <a:chExt cx="5616" cy="605"/>
          </a:xfrm>
        </p:grpSpPr>
        <p:sp>
          <p:nvSpPr>
            <p:cNvPr id="21518" name="Text Box 15">
              <a:extLst>
                <a:ext uri="{FF2B5EF4-FFF2-40B4-BE49-F238E27FC236}">
                  <a16:creationId xmlns:a16="http://schemas.microsoft.com/office/drawing/2014/main" id="{DF7DE9C6-A820-4E99-8834-6DBE0AD98E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2352"/>
              <a:ext cx="561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th-TH" altLang="en-US" sz="3200" b="0">
                  <a:solidFill>
                    <a:srgbClr val="0000CC"/>
                  </a:solidFill>
                  <a:latin typeface="Browallia New" panose="020B0604020202020204" pitchFamily="34" charset="-34"/>
                </a:rPr>
                <a:t> ออสเตรเลีย</a:t>
              </a:r>
              <a:r>
                <a:rPr lang="th-TH" altLang="en-US" sz="3200" b="0">
                  <a:latin typeface="Browallia New" panose="020B0604020202020204" pitchFamily="34" charset="-34"/>
                </a:rPr>
                <a:t>     มาตรการจำกัดการนำเข้า</a:t>
              </a:r>
            </a:p>
          </p:txBody>
        </p:sp>
        <p:sp>
          <p:nvSpPr>
            <p:cNvPr id="21519" name="Text Box 16">
              <a:extLst>
                <a:ext uri="{FF2B5EF4-FFF2-40B4-BE49-F238E27FC236}">
                  <a16:creationId xmlns:a16="http://schemas.microsoft.com/office/drawing/2014/main" id="{EC2F2704-BDAB-4C18-ADF7-E0D987AA91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2592"/>
              <a:ext cx="561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th-TH" altLang="en-US" sz="3200" b="0">
                  <a:latin typeface="Browallia New" panose="020B0604020202020204" pitchFamily="34" charset="-34"/>
                </a:rPr>
                <a:t>                     </a:t>
              </a:r>
              <a:r>
                <a:rPr lang="th-TH" altLang="en-US" sz="3200" b="0" i="1">
                  <a:latin typeface="Browallia New" panose="020B0604020202020204" pitchFamily="34" charset="-34"/>
                </a:rPr>
                <a:t>เหตุผล</a:t>
              </a:r>
              <a:r>
                <a:rPr lang="th-TH" altLang="en-US" sz="3200" b="0">
                  <a:latin typeface="Browallia New" panose="020B0604020202020204" pitchFamily="34" charset="-34"/>
                </a:rPr>
                <a:t> เพื่อป้องกันการแพร่กระจายของเชื้อโรค </a:t>
              </a:r>
              <a:r>
                <a:rPr lang="en-US" altLang="en-US" sz="3200" b="0">
                  <a:latin typeface="Browallia New" panose="020B0604020202020204" pitchFamily="34" charset="-34"/>
                </a:rPr>
                <a:t>4</a:t>
              </a:r>
              <a:r>
                <a:rPr lang="th-TH" altLang="en-US" sz="3200" b="0">
                  <a:latin typeface="Browallia New" panose="020B0604020202020204" pitchFamily="34" charset="-34"/>
                </a:rPr>
                <a:t> ประเภท</a:t>
              </a:r>
            </a:p>
          </p:txBody>
        </p:sp>
      </p:grpSp>
      <p:sp>
        <p:nvSpPr>
          <p:cNvPr id="95249" name="Text Box 17">
            <a:extLst>
              <a:ext uri="{FF2B5EF4-FFF2-40B4-BE49-F238E27FC236}">
                <a16:creationId xmlns:a16="http://schemas.microsoft.com/office/drawing/2014/main" id="{F0C67334-B086-4D38-91C0-3B47C7A93B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72000"/>
            <a:ext cx="8915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h-TH" altLang="en-US" sz="3200" b="0">
                <a:latin typeface="Browallia New" panose="020B0604020202020204" pitchFamily="34" charset="-34"/>
              </a:rPr>
              <a:t>                     </a:t>
            </a:r>
            <a:r>
              <a:rPr lang="th-TH" altLang="en-US" sz="3200" b="0">
                <a:solidFill>
                  <a:srgbClr val="FF3300"/>
                </a:solidFill>
                <a:latin typeface="Browallia New" panose="020B0604020202020204" pitchFamily="34" charset="-34"/>
              </a:rPr>
              <a:t>ห้าม  </a:t>
            </a:r>
            <a:r>
              <a:rPr lang="th-TH" altLang="en-US" sz="3200" b="0">
                <a:latin typeface="Browallia New" panose="020B0604020202020204" pitchFamily="34" charset="-34"/>
              </a:rPr>
              <a:t>นำเข้ากุ้งดิบทั้งตัว ยกเว้นจากเขตปลอดโรค</a:t>
            </a:r>
          </a:p>
        </p:txBody>
      </p:sp>
      <p:grpSp>
        <p:nvGrpSpPr>
          <p:cNvPr id="95257" name="Group 25">
            <a:extLst>
              <a:ext uri="{FF2B5EF4-FFF2-40B4-BE49-F238E27FC236}">
                <a16:creationId xmlns:a16="http://schemas.microsoft.com/office/drawing/2014/main" id="{22340A0F-D3EB-404C-A2FE-973296428F09}"/>
              </a:ext>
            </a:extLst>
          </p:cNvPr>
          <p:cNvGrpSpPr>
            <a:grpSpLocks/>
          </p:cNvGrpSpPr>
          <p:nvPr/>
        </p:nvGrpSpPr>
        <p:grpSpPr bwMode="auto">
          <a:xfrm>
            <a:off x="0" y="5029200"/>
            <a:ext cx="8915400" cy="1570038"/>
            <a:chOff x="0" y="3168"/>
            <a:chExt cx="5616" cy="989"/>
          </a:xfrm>
        </p:grpSpPr>
        <p:sp>
          <p:nvSpPr>
            <p:cNvPr id="21515" name="Text Box 19">
              <a:extLst>
                <a:ext uri="{FF2B5EF4-FFF2-40B4-BE49-F238E27FC236}">
                  <a16:creationId xmlns:a16="http://schemas.microsoft.com/office/drawing/2014/main" id="{8EDD11CB-87D1-4E30-AC42-1E458445B8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3168"/>
              <a:ext cx="561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th-TH" altLang="en-US" sz="3200" b="0">
                  <a:latin typeface="Browallia New" panose="020B0604020202020204" pitchFamily="34" charset="-34"/>
                </a:rPr>
                <a:t>                     </a:t>
              </a:r>
              <a:r>
                <a:rPr lang="th-TH" altLang="en-US" sz="3200" b="0">
                  <a:solidFill>
                    <a:srgbClr val="FF3300"/>
                  </a:solidFill>
                  <a:latin typeface="Browallia New" panose="020B0604020202020204" pitchFamily="34" charset="-34"/>
                </a:rPr>
                <a:t>นำเข้าได้     </a:t>
              </a:r>
              <a:r>
                <a:rPr lang="th-TH" altLang="en-US" b="0"/>
                <a:t>กุ้งถอดหัวแกะเปลือก</a:t>
              </a:r>
              <a:r>
                <a:rPr lang="th-TH" altLang="en-US"/>
                <a:t> </a:t>
              </a:r>
              <a:r>
                <a:rPr lang="th-TH" altLang="en-US" b="0"/>
                <a:t>แต่ต้องผ่านการตรวจเชื้อ</a:t>
              </a:r>
            </a:p>
          </p:txBody>
        </p:sp>
        <p:sp>
          <p:nvSpPr>
            <p:cNvPr id="21516" name="Text Box 20">
              <a:extLst>
                <a:ext uri="{FF2B5EF4-FFF2-40B4-BE49-F238E27FC236}">
                  <a16:creationId xmlns:a16="http://schemas.microsoft.com/office/drawing/2014/main" id="{7DAB6AC3-2D28-4DFB-B3A4-D3D83DB2BB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3792"/>
              <a:ext cx="561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th-TH" altLang="en-US" sz="3200" b="0">
                  <a:latin typeface="Browallia New" panose="020B0604020202020204" pitchFamily="34" charset="-34"/>
                </a:rPr>
                <a:t>                                    กุ้งแปรรูป</a:t>
              </a:r>
            </a:p>
          </p:txBody>
        </p:sp>
        <p:sp>
          <p:nvSpPr>
            <p:cNvPr id="21517" name="Text Box 24">
              <a:extLst>
                <a:ext uri="{FF2B5EF4-FFF2-40B4-BE49-F238E27FC236}">
                  <a16:creationId xmlns:a16="http://schemas.microsoft.com/office/drawing/2014/main" id="{BC5CD488-83DC-4755-9404-521443580B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3456"/>
              <a:ext cx="561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th-TH" altLang="en-US" sz="3200" b="0">
                  <a:latin typeface="Browallia New" panose="020B0604020202020204" pitchFamily="34" charset="-34"/>
                </a:rPr>
                <a:t>                                    </a:t>
              </a:r>
              <a:r>
                <a:rPr lang="th-TH" altLang="en-US" b="0"/>
                <a:t>กุ้งผ่านการปรุงสุก(มีเงื่อนไขอุณหภูมิ)</a:t>
              </a:r>
              <a:endParaRPr lang="th-TH" altLang="en-US" sz="3200" b="0">
                <a:latin typeface="Browallia New" panose="020B0604020202020204" pitchFamily="34" charset="-34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5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5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5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5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5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46" grpId="0"/>
      <p:bldP spid="9524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4">
            <a:extLst>
              <a:ext uri="{FF2B5EF4-FFF2-40B4-BE49-F238E27FC236}">
                <a16:creationId xmlns:a16="http://schemas.microsoft.com/office/drawing/2014/main" id="{580A6816-54D6-4DAF-A5EA-97DEEDF680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762000"/>
            <a:ext cx="7162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h-TH" altLang="en-US" sz="3200" b="0">
                <a:solidFill>
                  <a:srgbClr val="0000CC"/>
                </a:solidFill>
                <a:latin typeface="Browallia New" panose="020B0604020202020204" pitchFamily="34" charset="-34"/>
              </a:rPr>
              <a:t> กฎระเบียบการควบคุมสินค้าทำจากพืช และส่วนของพืช</a:t>
            </a:r>
          </a:p>
        </p:txBody>
      </p:sp>
      <p:sp>
        <p:nvSpPr>
          <p:cNvPr id="22531" name="Rectangle 5">
            <a:extLst>
              <a:ext uri="{FF2B5EF4-FFF2-40B4-BE49-F238E27FC236}">
                <a16:creationId xmlns:a16="http://schemas.microsoft.com/office/drawing/2014/main" id="{80F46EA1-E87D-4233-9A99-38AA5950EAC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2819400" cy="685800"/>
          </a:xfrm>
          <a:solidFill>
            <a:srgbClr val="FFFF99"/>
          </a:solidFill>
        </p:spPr>
        <p:txBody>
          <a:bodyPr/>
          <a:lstStyle/>
          <a:p>
            <a:pPr eaLnBrk="1" hangingPunct="1"/>
            <a:r>
              <a:rPr lang="th-TH" altLang="en-US" sz="3200" i="1">
                <a:cs typeface="JasmineUPC" panose="02020603050405020304" pitchFamily="18" charset="-34"/>
              </a:rPr>
              <a:t>กฎระเบียบนำเข้า</a:t>
            </a:r>
          </a:p>
        </p:txBody>
      </p:sp>
      <p:sp>
        <p:nvSpPr>
          <p:cNvPr id="22532" name="Rectangle 6">
            <a:extLst>
              <a:ext uri="{FF2B5EF4-FFF2-40B4-BE49-F238E27FC236}">
                <a16:creationId xmlns:a16="http://schemas.microsoft.com/office/drawing/2014/main" id="{5050E2B4-5F13-4A99-A933-3588778C9E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62944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eaLnBrk="1" hangingPunct="1"/>
            <a:endParaRPr lang="en-US" altLang="en-US" sz="1800" b="0">
              <a:cs typeface="Angsana New" panose="02020603050405020304" pitchFamily="18" charset="-34"/>
            </a:endParaRPr>
          </a:p>
        </p:txBody>
      </p:sp>
      <p:sp>
        <p:nvSpPr>
          <p:cNvPr id="22533" name="Text Box 8">
            <a:extLst>
              <a:ext uri="{FF2B5EF4-FFF2-40B4-BE49-F238E27FC236}">
                <a16:creationId xmlns:a16="http://schemas.microsoft.com/office/drawing/2014/main" id="{D7518013-3B24-4C30-9140-EE45D5C9AD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95400"/>
            <a:ext cx="8915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h-TH" altLang="en-US" sz="3200" b="0">
                <a:latin typeface="Browallia New" panose="020B0604020202020204" pitchFamily="34" charset="-34"/>
              </a:rPr>
              <a:t> </a:t>
            </a:r>
            <a:r>
              <a:rPr lang="th-TH" altLang="en-US" sz="3200">
                <a:latin typeface="Browallia New" panose="020B0604020202020204" pitchFamily="34" charset="-34"/>
              </a:rPr>
              <a:t>สินค้าเฟอร์นิเจอร์ทำด้วยไม้</a:t>
            </a:r>
            <a:endParaRPr lang="th-TH" altLang="en-US" sz="3200" b="0">
              <a:latin typeface="Browallia New" panose="020B0604020202020204" pitchFamily="34" charset="-34"/>
            </a:endParaRPr>
          </a:p>
        </p:txBody>
      </p:sp>
      <p:sp>
        <p:nvSpPr>
          <p:cNvPr id="83980" name="AutoShape 12">
            <a:extLst>
              <a:ext uri="{FF2B5EF4-FFF2-40B4-BE49-F238E27FC236}">
                <a16:creationId xmlns:a16="http://schemas.microsoft.com/office/drawing/2014/main" id="{D1AB10E8-E99D-45CD-B935-7CC02186BB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1676400"/>
            <a:ext cx="4114800" cy="1066800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algn="ctr" eaLnBrk="1" hangingPunct="1"/>
            <a:r>
              <a:rPr lang="th-TH" altLang="en-US" sz="3200">
                <a:solidFill>
                  <a:srgbClr val="0000CC"/>
                </a:solidFill>
              </a:rPr>
              <a:t>ผ่าน </a:t>
            </a:r>
            <a:r>
              <a:rPr lang="en-US" altLang="en-US" sz="2400">
                <a:solidFill>
                  <a:srgbClr val="0000CC"/>
                </a:solidFill>
                <a:latin typeface="Comic Sans MS" panose="030F0702030302020204" pitchFamily="66" charset="0"/>
              </a:rPr>
              <a:t>Offshore treatment</a:t>
            </a:r>
          </a:p>
          <a:p>
            <a:pPr algn="ctr" eaLnBrk="1" hangingPunct="1"/>
            <a:r>
              <a:rPr lang="th-TH" altLang="en-US">
                <a:solidFill>
                  <a:srgbClr val="0000CC"/>
                </a:solidFill>
                <a:latin typeface="Comic Sans MS" panose="030F0702030302020204" pitchFamily="66" charset="0"/>
              </a:rPr>
              <a:t>โดย </a:t>
            </a:r>
            <a:r>
              <a:rPr lang="en-US" altLang="en-US" sz="2400">
                <a:solidFill>
                  <a:srgbClr val="0000CC"/>
                </a:solidFill>
                <a:latin typeface="Comic Sans MS" panose="030F0702030302020204" pitchFamily="66" charset="0"/>
              </a:rPr>
              <a:t>provider</a:t>
            </a:r>
            <a:r>
              <a:rPr lang="th-TH" altLang="en-US">
                <a:solidFill>
                  <a:srgbClr val="0000CC"/>
                </a:solidFill>
                <a:latin typeface="Comic Sans MS" panose="030F0702030302020204" pitchFamily="66" charset="0"/>
              </a:rPr>
              <a:t>ที่</a:t>
            </a:r>
            <a:r>
              <a:rPr lang="en-US" altLang="en-US">
                <a:solidFill>
                  <a:srgbClr val="0000CC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2400">
                <a:solidFill>
                  <a:srgbClr val="0000CC"/>
                </a:solidFill>
                <a:latin typeface="Comic Sans MS" panose="030F0702030302020204" pitchFamily="66" charset="0"/>
              </a:rPr>
              <a:t>AQIS</a:t>
            </a:r>
            <a:r>
              <a:rPr lang="th-TH" altLang="en-US" sz="2400">
                <a:solidFill>
                  <a:srgbClr val="0000CC"/>
                </a:solidFill>
                <a:latin typeface="Comic Sans MS" panose="030F0702030302020204" pitchFamily="66" charset="0"/>
              </a:rPr>
              <a:t> </a:t>
            </a:r>
            <a:r>
              <a:rPr lang="th-TH" altLang="en-US">
                <a:solidFill>
                  <a:srgbClr val="0000CC"/>
                </a:solidFill>
                <a:latin typeface="Comic Sans MS" panose="030F0702030302020204" pitchFamily="66" charset="0"/>
              </a:rPr>
              <a:t>ยอมรับ</a:t>
            </a:r>
            <a:endParaRPr lang="th-TH" altLang="en-US" sz="2400">
              <a:solidFill>
                <a:srgbClr val="0000CC"/>
              </a:solidFill>
            </a:endParaRPr>
          </a:p>
        </p:txBody>
      </p:sp>
      <p:sp>
        <p:nvSpPr>
          <p:cNvPr id="83981" name="AutoShape 13">
            <a:extLst>
              <a:ext uri="{FF2B5EF4-FFF2-40B4-BE49-F238E27FC236}">
                <a16:creationId xmlns:a16="http://schemas.microsoft.com/office/drawing/2014/main" id="{9B674CBE-1802-4B9A-96EA-9C03AF92FD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52600"/>
            <a:ext cx="4648200" cy="762000"/>
          </a:xfrm>
          <a:prstGeom prst="rightArrowCallout">
            <a:avLst>
              <a:gd name="adj1" fmla="val 30833"/>
              <a:gd name="adj2" fmla="val 50000"/>
              <a:gd name="adj3" fmla="val 58769"/>
              <a:gd name="adj4" fmla="val 82204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algn="ctr" eaLnBrk="1" hangingPunct="1"/>
            <a:r>
              <a:rPr lang="th-TH" altLang="en-US" sz="3200">
                <a:solidFill>
                  <a:srgbClr val="0000CC"/>
                </a:solidFill>
                <a:latin typeface="Comic Sans MS" panose="030F0702030302020204" pitchFamily="66" charset="0"/>
              </a:rPr>
              <a:t>เฟอร์นิเจอร์ทำด้วยไม้ ไม้อัด</a:t>
            </a:r>
          </a:p>
        </p:txBody>
      </p:sp>
      <p:sp>
        <p:nvSpPr>
          <p:cNvPr id="83982" name="AutoShape 14">
            <a:extLst>
              <a:ext uri="{FF2B5EF4-FFF2-40B4-BE49-F238E27FC236}">
                <a16:creationId xmlns:a16="http://schemas.microsoft.com/office/drawing/2014/main" id="{1E1CAD9F-6327-46A8-98EB-45655E9F40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2743200"/>
            <a:ext cx="4114800" cy="1676400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algn="ctr" eaLnBrk="1" hangingPunct="1"/>
            <a:r>
              <a:rPr lang="en-US" altLang="en-US" sz="2000">
                <a:solidFill>
                  <a:srgbClr val="0000CC"/>
                </a:solidFill>
                <a:cs typeface="Angsana New" panose="02020603050405020304" pitchFamily="18" charset="-34"/>
              </a:rPr>
              <a:t>methyl bromide,</a:t>
            </a:r>
          </a:p>
          <a:p>
            <a:pPr algn="ctr" eaLnBrk="1" hangingPunct="1"/>
            <a:r>
              <a:rPr lang="en-US" altLang="en-US" sz="2000">
                <a:solidFill>
                  <a:srgbClr val="0000CC"/>
                </a:solidFill>
                <a:cs typeface="Angsana New" panose="02020603050405020304" pitchFamily="18" charset="-34"/>
              </a:rPr>
              <a:t> sulphuryl fluoride,</a:t>
            </a:r>
          </a:p>
          <a:p>
            <a:pPr algn="ctr" eaLnBrk="1" hangingPunct="1"/>
            <a:r>
              <a:rPr lang="en-US" altLang="en-US" sz="2000">
                <a:solidFill>
                  <a:srgbClr val="0000CC"/>
                </a:solidFill>
                <a:cs typeface="Angsana New" panose="02020603050405020304" pitchFamily="18" charset="-34"/>
              </a:rPr>
              <a:t> heat treatment,</a:t>
            </a:r>
          </a:p>
          <a:p>
            <a:pPr algn="ctr" eaLnBrk="1" hangingPunct="1"/>
            <a:r>
              <a:rPr lang="en-US" altLang="en-US" sz="2000">
                <a:solidFill>
                  <a:srgbClr val="0000CC"/>
                </a:solidFill>
                <a:cs typeface="Angsana New" panose="02020603050405020304" pitchFamily="18" charset="-34"/>
              </a:rPr>
              <a:t> ethylene oxide,</a:t>
            </a:r>
          </a:p>
          <a:p>
            <a:pPr algn="ctr" eaLnBrk="1" hangingPunct="1"/>
            <a:r>
              <a:rPr lang="en-US" altLang="en-US" sz="2000">
                <a:solidFill>
                  <a:srgbClr val="0000CC"/>
                </a:solidFill>
                <a:cs typeface="Angsana New" panose="02020603050405020304" pitchFamily="18" charset="-34"/>
              </a:rPr>
              <a:t> permanent timber preservation</a:t>
            </a:r>
            <a:endParaRPr lang="th-TH" altLang="en-US" sz="2000">
              <a:solidFill>
                <a:srgbClr val="0000CC"/>
              </a:solidFill>
              <a:cs typeface="Angsana New" panose="02020603050405020304" pitchFamily="18" charset="-34"/>
            </a:endParaRPr>
          </a:p>
        </p:txBody>
      </p:sp>
      <p:sp>
        <p:nvSpPr>
          <p:cNvPr id="83984" name="AutoShape 16">
            <a:extLst>
              <a:ext uri="{FF2B5EF4-FFF2-40B4-BE49-F238E27FC236}">
                <a16:creationId xmlns:a16="http://schemas.microsoft.com/office/drawing/2014/main" id="{0A7710C1-0D9F-431C-B9E4-9157F48F80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4648200"/>
            <a:ext cx="4114800" cy="1066800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algn="ctr" eaLnBrk="1" hangingPunct="1"/>
            <a:r>
              <a:rPr lang="th-TH" altLang="en-US" sz="3200">
                <a:solidFill>
                  <a:srgbClr val="0000CC"/>
                </a:solidFill>
              </a:rPr>
              <a:t>ผ่าน </a:t>
            </a:r>
            <a:r>
              <a:rPr lang="en-US" altLang="en-US" sz="2400">
                <a:solidFill>
                  <a:srgbClr val="0000CC"/>
                </a:solidFill>
                <a:latin typeface="Comic Sans MS" panose="030F0702030302020204" pitchFamily="66" charset="0"/>
              </a:rPr>
              <a:t>Offshore fumigation</a:t>
            </a:r>
          </a:p>
          <a:p>
            <a:pPr algn="ctr" eaLnBrk="1" hangingPunct="1"/>
            <a:r>
              <a:rPr lang="en-US" altLang="en-US" sz="2400">
                <a:solidFill>
                  <a:srgbClr val="0000CC"/>
                </a:solidFill>
                <a:latin typeface="Comic Sans MS" panose="030F0702030302020204" pitchFamily="66" charset="0"/>
              </a:rPr>
              <a:t> </a:t>
            </a:r>
            <a:r>
              <a:rPr lang="th-TH" altLang="en-US">
                <a:solidFill>
                  <a:srgbClr val="0000CC"/>
                </a:solidFill>
                <a:latin typeface="Comic Sans MS" panose="030F0702030302020204" pitchFamily="66" charset="0"/>
              </a:rPr>
              <a:t>โดย </a:t>
            </a:r>
            <a:r>
              <a:rPr lang="en-US" altLang="en-US" sz="2400">
                <a:solidFill>
                  <a:srgbClr val="0000CC"/>
                </a:solidFill>
                <a:latin typeface="Comic Sans MS" panose="030F0702030302020204" pitchFamily="66" charset="0"/>
              </a:rPr>
              <a:t>provider</a:t>
            </a:r>
            <a:r>
              <a:rPr lang="th-TH" altLang="en-US">
                <a:solidFill>
                  <a:srgbClr val="0000CC"/>
                </a:solidFill>
                <a:latin typeface="Comic Sans MS" panose="030F0702030302020204" pitchFamily="66" charset="0"/>
              </a:rPr>
              <a:t>ที่</a:t>
            </a:r>
            <a:r>
              <a:rPr lang="en-US" altLang="en-US">
                <a:solidFill>
                  <a:srgbClr val="0000CC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2400">
                <a:solidFill>
                  <a:srgbClr val="0000CC"/>
                </a:solidFill>
                <a:latin typeface="Comic Sans MS" panose="030F0702030302020204" pitchFamily="66" charset="0"/>
              </a:rPr>
              <a:t>AQIS</a:t>
            </a:r>
            <a:r>
              <a:rPr lang="th-TH" altLang="en-US" sz="2400">
                <a:solidFill>
                  <a:srgbClr val="0000CC"/>
                </a:solidFill>
                <a:latin typeface="Comic Sans MS" panose="030F0702030302020204" pitchFamily="66" charset="0"/>
              </a:rPr>
              <a:t> </a:t>
            </a:r>
            <a:r>
              <a:rPr lang="th-TH" altLang="en-US">
                <a:solidFill>
                  <a:srgbClr val="0000CC"/>
                </a:solidFill>
                <a:latin typeface="Comic Sans MS" panose="030F0702030302020204" pitchFamily="66" charset="0"/>
              </a:rPr>
              <a:t>ยอมรับ</a:t>
            </a:r>
            <a:endParaRPr lang="th-TH" altLang="en-US" sz="2400">
              <a:solidFill>
                <a:srgbClr val="0000CC"/>
              </a:solidFill>
            </a:endParaRPr>
          </a:p>
        </p:txBody>
      </p:sp>
      <p:sp>
        <p:nvSpPr>
          <p:cNvPr id="83985" name="AutoShape 17">
            <a:extLst>
              <a:ext uri="{FF2B5EF4-FFF2-40B4-BE49-F238E27FC236}">
                <a16:creationId xmlns:a16="http://schemas.microsoft.com/office/drawing/2014/main" id="{55051798-AFEB-4990-87BE-01CC6D5F1F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724400"/>
            <a:ext cx="4648200" cy="762000"/>
          </a:xfrm>
          <a:prstGeom prst="rightArrowCallout">
            <a:avLst>
              <a:gd name="adj1" fmla="val 27083"/>
              <a:gd name="adj2" fmla="val 50000"/>
              <a:gd name="adj3" fmla="val 39594"/>
              <a:gd name="adj4" fmla="val 87532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algn="ctr" eaLnBrk="1" hangingPunct="1"/>
            <a:r>
              <a:rPr lang="th-TH" altLang="en-US" sz="3200">
                <a:solidFill>
                  <a:srgbClr val="0000CC"/>
                </a:solidFill>
                <a:latin typeface="Comic Sans MS" panose="030F0702030302020204" pitchFamily="66" charset="0"/>
              </a:rPr>
              <a:t>เฟอร์นิเจอร์ทำด้วยหวาย ไม้ไผ่</a:t>
            </a:r>
          </a:p>
        </p:txBody>
      </p:sp>
      <p:sp>
        <p:nvSpPr>
          <p:cNvPr id="83986" name="AutoShape 18">
            <a:extLst>
              <a:ext uri="{FF2B5EF4-FFF2-40B4-BE49-F238E27FC236}">
                <a16:creationId xmlns:a16="http://schemas.microsoft.com/office/drawing/2014/main" id="{59439B71-660C-4491-A892-6E88C73B1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5715000"/>
            <a:ext cx="4114800" cy="1143000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algn="ctr" eaLnBrk="1" hangingPunct="1"/>
            <a:r>
              <a:rPr lang="en-US" altLang="en-US" sz="2000">
                <a:solidFill>
                  <a:srgbClr val="0000CC"/>
                </a:solidFill>
                <a:cs typeface="Angsana New" panose="02020603050405020304" pitchFamily="18" charset="-34"/>
              </a:rPr>
              <a:t>methyl bromide,</a:t>
            </a:r>
          </a:p>
          <a:p>
            <a:pPr algn="ctr" eaLnBrk="1" hangingPunct="1"/>
            <a:r>
              <a:rPr lang="en-US" altLang="en-US" sz="2000">
                <a:solidFill>
                  <a:srgbClr val="0000CC"/>
                </a:solidFill>
                <a:cs typeface="Angsana New" panose="02020603050405020304" pitchFamily="18" charset="-34"/>
              </a:rPr>
              <a:t>ethylene oxide,</a:t>
            </a:r>
          </a:p>
          <a:p>
            <a:pPr algn="ctr" eaLnBrk="1" hangingPunct="1"/>
            <a:r>
              <a:rPr lang="en-US" altLang="en-US" sz="2000">
                <a:solidFill>
                  <a:srgbClr val="0000CC"/>
                </a:solidFill>
                <a:cs typeface="Angsana New" panose="02020603050405020304" pitchFamily="18" charset="-34"/>
              </a:rPr>
              <a:t> gamma irradiation</a:t>
            </a:r>
            <a:endParaRPr lang="th-TH" altLang="en-US" sz="2000">
              <a:solidFill>
                <a:srgbClr val="0000CC"/>
              </a:solidFill>
              <a:cs typeface="Angsana New" panose="02020603050405020304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9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9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39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3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83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39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3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39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39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2" dur="500"/>
                                        <p:tgtEl>
                                          <p:spTgt spid="83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80" grpId="0" animBg="1"/>
      <p:bldP spid="83981" grpId="0" animBg="1"/>
      <p:bldP spid="83982" grpId="0" animBg="1"/>
      <p:bldP spid="83984" grpId="0" animBg="1"/>
      <p:bldP spid="83985" grpId="0" animBg="1"/>
      <p:bldP spid="8398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>
            <a:extLst>
              <a:ext uri="{FF2B5EF4-FFF2-40B4-BE49-F238E27FC236}">
                <a16:creationId xmlns:a16="http://schemas.microsoft.com/office/drawing/2014/main" id="{5A0733FB-ED88-418C-A89D-6EB20221651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2819400" cy="685800"/>
          </a:xfrm>
          <a:solidFill>
            <a:srgbClr val="FFFF99"/>
          </a:solidFill>
        </p:spPr>
        <p:txBody>
          <a:bodyPr/>
          <a:lstStyle/>
          <a:p>
            <a:pPr eaLnBrk="1" hangingPunct="1"/>
            <a:r>
              <a:rPr lang="th-TH" altLang="en-US" sz="3200" i="1">
                <a:cs typeface="JasmineUPC" panose="02020603050405020304" pitchFamily="18" charset="-34"/>
              </a:rPr>
              <a:t>กฎระเบียบนำเข้า</a:t>
            </a:r>
          </a:p>
        </p:txBody>
      </p:sp>
      <p:sp>
        <p:nvSpPr>
          <p:cNvPr id="23555" name="Rectangle 4">
            <a:extLst>
              <a:ext uri="{FF2B5EF4-FFF2-40B4-BE49-F238E27FC236}">
                <a16:creationId xmlns:a16="http://schemas.microsoft.com/office/drawing/2014/main" id="{35D556AA-0D30-46C0-B312-0A608A03C6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62944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eaLnBrk="1" hangingPunct="1"/>
            <a:endParaRPr lang="en-US" altLang="en-US" sz="1800" b="0">
              <a:cs typeface="Angsana New" panose="02020603050405020304" pitchFamily="18" charset="-34"/>
            </a:endParaRPr>
          </a:p>
        </p:txBody>
      </p:sp>
      <p:sp>
        <p:nvSpPr>
          <p:cNvPr id="23556" name="Text Box 5">
            <a:extLst>
              <a:ext uri="{FF2B5EF4-FFF2-40B4-BE49-F238E27FC236}">
                <a16:creationId xmlns:a16="http://schemas.microsoft.com/office/drawing/2014/main" id="{FFB10E04-AFD2-4B0B-B3AF-2A8DDD615F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47800"/>
            <a:ext cx="8915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h-TH" altLang="en-US" sz="3200" b="0">
                <a:latin typeface="Browallia New" panose="020B0604020202020204" pitchFamily="34" charset="-34"/>
              </a:rPr>
              <a:t> </a:t>
            </a:r>
            <a:r>
              <a:rPr lang="th-TH" altLang="en-US" sz="3200">
                <a:latin typeface="Browallia New" panose="020B0604020202020204" pitchFamily="34" charset="-34"/>
              </a:rPr>
              <a:t>สินค้าเฟอร์นิเจอร์ทำด้วยไม้</a:t>
            </a:r>
            <a:endParaRPr lang="th-TH" altLang="en-US" sz="3200" b="0">
              <a:latin typeface="Browallia New" panose="020B0604020202020204" pitchFamily="34" charset="-34"/>
            </a:endParaRPr>
          </a:p>
        </p:txBody>
      </p:sp>
      <p:sp>
        <p:nvSpPr>
          <p:cNvPr id="86022" name="AutoShape 6">
            <a:extLst>
              <a:ext uri="{FF2B5EF4-FFF2-40B4-BE49-F238E27FC236}">
                <a16:creationId xmlns:a16="http://schemas.microsoft.com/office/drawing/2014/main" id="{F55482AC-EE87-4692-9BF2-278D4EE160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2209800"/>
            <a:ext cx="4114800" cy="1066800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algn="ctr" eaLnBrk="1" hangingPunct="1"/>
            <a:r>
              <a:rPr lang="th-TH" altLang="en-US" sz="3200">
                <a:solidFill>
                  <a:srgbClr val="0000CC"/>
                </a:solidFill>
              </a:rPr>
              <a:t>ผ่าน </a:t>
            </a:r>
            <a:r>
              <a:rPr lang="en-US" altLang="en-US" sz="2400">
                <a:solidFill>
                  <a:srgbClr val="0000CC"/>
                </a:solidFill>
                <a:latin typeface="Comic Sans MS" panose="030F0702030302020204" pitchFamily="66" charset="0"/>
              </a:rPr>
              <a:t>Offshore fumigation</a:t>
            </a:r>
          </a:p>
          <a:p>
            <a:pPr algn="ctr" eaLnBrk="1" hangingPunct="1"/>
            <a:r>
              <a:rPr lang="th-TH" altLang="en-US">
                <a:solidFill>
                  <a:srgbClr val="0000CC"/>
                </a:solidFill>
                <a:latin typeface="Comic Sans MS" panose="030F0702030302020204" pitchFamily="66" charset="0"/>
              </a:rPr>
              <a:t>โดย </a:t>
            </a:r>
            <a:r>
              <a:rPr lang="en-US" altLang="en-US" sz="2400">
                <a:solidFill>
                  <a:srgbClr val="0000CC"/>
                </a:solidFill>
                <a:latin typeface="Comic Sans MS" panose="030F0702030302020204" pitchFamily="66" charset="0"/>
              </a:rPr>
              <a:t>provider</a:t>
            </a:r>
            <a:r>
              <a:rPr lang="th-TH" altLang="en-US">
                <a:solidFill>
                  <a:srgbClr val="0000CC"/>
                </a:solidFill>
                <a:latin typeface="Comic Sans MS" panose="030F0702030302020204" pitchFamily="66" charset="0"/>
              </a:rPr>
              <a:t>ที่</a:t>
            </a:r>
            <a:r>
              <a:rPr lang="en-US" altLang="en-US">
                <a:solidFill>
                  <a:srgbClr val="0000CC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2400">
                <a:solidFill>
                  <a:srgbClr val="0000CC"/>
                </a:solidFill>
                <a:latin typeface="Comic Sans MS" panose="030F0702030302020204" pitchFamily="66" charset="0"/>
              </a:rPr>
              <a:t>AQIS</a:t>
            </a:r>
            <a:r>
              <a:rPr lang="th-TH" altLang="en-US" sz="2400">
                <a:solidFill>
                  <a:srgbClr val="0000CC"/>
                </a:solidFill>
                <a:latin typeface="Comic Sans MS" panose="030F0702030302020204" pitchFamily="66" charset="0"/>
              </a:rPr>
              <a:t> </a:t>
            </a:r>
            <a:r>
              <a:rPr lang="th-TH" altLang="en-US">
                <a:solidFill>
                  <a:srgbClr val="0000CC"/>
                </a:solidFill>
                <a:latin typeface="Comic Sans MS" panose="030F0702030302020204" pitchFamily="66" charset="0"/>
              </a:rPr>
              <a:t>ยอมรับ</a:t>
            </a:r>
            <a:endParaRPr lang="th-TH" altLang="en-US" sz="2400">
              <a:solidFill>
                <a:srgbClr val="0000CC"/>
              </a:solidFill>
            </a:endParaRPr>
          </a:p>
        </p:txBody>
      </p:sp>
      <p:sp>
        <p:nvSpPr>
          <p:cNvPr id="86023" name="AutoShape 7">
            <a:extLst>
              <a:ext uri="{FF2B5EF4-FFF2-40B4-BE49-F238E27FC236}">
                <a16:creationId xmlns:a16="http://schemas.microsoft.com/office/drawing/2014/main" id="{E3B43410-8589-4E74-A1CF-BE76A2D183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62200"/>
            <a:ext cx="4648200" cy="762000"/>
          </a:xfrm>
          <a:prstGeom prst="rightArrowCallout">
            <a:avLst>
              <a:gd name="adj1" fmla="val 30833"/>
              <a:gd name="adj2" fmla="val 50000"/>
              <a:gd name="adj3" fmla="val 58769"/>
              <a:gd name="adj4" fmla="val 82204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algn="ctr" eaLnBrk="1" hangingPunct="1"/>
            <a:r>
              <a:rPr lang="th-TH" altLang="en-US" sz="3200">
                <a:solidFill>
                  <a:srgbClr val="0000CC"/>
                </a:solidFill>
                <a:latin typeface="Comic Sans MS" panose="030F0702030302020204" pitchFamily="66" charset="0"/>
              </a:rPr>
              <a:t>เฟอร์นิเจอร์ทำด้วยผักตบชวา</a:t>
            </a:r>
          </a:p>
        </p:txBody>
      </p:sp>
      <p:sp>
        <p:nvSpPr>
          <p:cNvPr id="86024" name="AutoShape 8">
            <a:extLst>
              <a:ext uri="{FF2B5EF4-FFF2-40B4-BE49-F238E27FC236}">
                <a16:creationId xmlns:a16="http://schemas.microsoft.com/office/drawing/2014/main" id="{CBD9B574-C646-4838-92C1-70DDB87781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3276600"/>
            <a:ext cx="4114800" cy="533400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algn="ctr" eaLnBrk="1" hangingPunct="1"/>
            <a:r>
              <a:rPr lang="en-US" altLang="en-US" sz="2000">
                <a:solidFill>
                  <a:srgbClr val="0000CC"/>
                </a:solidFill>
                <a:cs typeface="Angsana New" panose="02020603050405020304" pitchFamily="18" charset="-34"/>
              </a:rPr>
              <a:t>ethylene oxide</a:t>
            </a:r>
            <a:endParaRPr lang="th-TH" altLang="en-US" sz="2000">
              <a:solidFill>
                <a:srgbClr val="0000CC"/>
              </a:solidFill>
              <a:cs typeface="Angsana New" panose="02020603050405020304" pitchFamily="18" charset="-34"/>
            </a:endParaRPr>
          </a:p>
        </p:txBody>
      </p:sp>
      <p:sp>
        <p:nvSpPr>
          <p:cNvPr id="86025" name="AutoShape 9">
            <a:extLst>
              <a:ext uri="{FF2B5EF4-FFF2-40B4-BE49-F238E27FC236}">
                <a16:creationId xmlns:a16="http://schemas.microsoft.com/office/drawing/2014/main" id="{16BD8213-0C0F-492E-938F-F6126DC83E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4648200"/>
            <a:ext cx="4114800" cy="1066800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algn="ctr" eaLnBrk="1" hangingPunct="1"/>
            <a:r>
              <a:rPr lang="th-TH" altLang="en-US" sz="3200">
                <a:solidFill>
                  <a:srgbClr val="0000CC"/>
                </a:solidFill>
              </a:rPr>
              <a:t>ผ่าน </a:t>
            </a:r>
            <a:r>
              <a:rPr lang="en-US" altLang="en-US" sz="2400">
                <a:solidFill>
                  <a:srgbClr val="0000CC"/>
                </a:solidFill>
                <a:latin typeface="Comic Sans MS" panose="030F0702030302020204" pitchFamily="66" charset="0"/>
              </a:rPr>
              <a:t>Offshore fumigate</a:t>
            </a:r>
          </a:p>
          <a:p>
            <a:pPr algn="ctr" eaLnBrk="1" hangingPunct="1"/>
            <a:r>
              <a:rPr lang="en-US" altLang="en-US" sz="2400">
                <a:solidFill>
                  <a:srgbClr val="0000CC"/>
                </a:solidFill>
                <a:latin typeface="Comic Sans MS" panose="030F0702030302020204" pitchFamily="66" charset="0"/>
              </a:rPr>
              <a:t> </a:t>
            </a:r>
            <a:r>
              <a:rPr lang="th-TH" altLang="en-US">
                <a:solidFill>
                  <a:srgbClr val="0000CC"/>
                </a:solidFill>
                <a:latin typeface="Comic Sans MS" panose="030F0702030302020204" pitchFamily="66" charset="0"/>
              </a:rPr>
              <a:t>โดยวิธีการที่ </a:t>
            </a:r>
            <a:r>
              <a:rPr lang="en-US" altLang="en-US" sz="2400">
                <a:solidFill>
                  <a:srgbClr val="0000CC"/>
                </a:solidFill>
                <a:latin typeface="Comic Sans MS" panose="030F0702030302020204" pitchFamily="66" charset="0"/>
              </a:rPr>
              <a:t>AQIS </a:t>
            </a:r>
            <a:r>
              <a:rPr lang="th-TH" altLang="en-US">
                <a:solidFill>
                  <a:srgbClr val="0000CC"/>
                </a:solidFill>
                <a:latin typeface="Comic Sans MS" panose="030F0702030302020204" pitchFamily="66" charset="0"/>
              </a:rPr>
              <a:t>กำหนด</a:t>
            </a:r>
            <a:endParaRPr lang="th-TH" altLang="en-US" sz="2400">
              <a:solidFill>
                <a:srgbClr val="0000CC"/>
              </a:solidFill>
            </a:endParaRPr>
          </a:p>
        </p:txBody>
      </p:sp>
      <p:sp>
        <p:nvSpPr>
          <p:cNvPr id="86026" name="AutoShape 10">
            <a:extLst>
              <a:ext uri="{FF2B5EF4-FFF2-40B4-BE49-F238E27FC236}">
                <a16:creationId xmlns:a16="http://schemas.microsoft.com/office/drawing/2014/main" id="{7561E542-B998-4DC5-AE0D-57794419AE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724400"/>
            <a:ext cx="4648200" cy="762000"/>
          </a:xfrm>
          <a:prstGeom prst="rightArrowCallout">
            <a:avLst>
              <a:gd name="adj1" fmla="val 27083"/>
              <a:gd name="adj2" fmla="val 50000"/>
              <a:gd name="adj3" fmla="val 39594"/>
              <a:gd name="adj4" fmla="val 87532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algn="ctr" eaLnBrk="1" hangingPunct="1"/>
            <a:r>
              <a:rPr lang="th-TH" altLang="en-US" sz="3200">
                <a:solidFill>
                  <a:srgbClr val="0000CC"/>
                </a:solidFill>
                <a:latin typeface="Comic Sans MS" panose="030F0702030302020204" pitchFamily="66" charset="0"/>
              </a:rPr>
              <a:t>บรรจุภัณฑ์ หีบห่อ ทำด้วยไม้</a:t>
            </a:r>
          </a:p>
        </p:txBody>
      </p:sp>
      <p:sp>
        <p:nvSpPr>
          <p:cNvPr id="23562" name="Text Box 12">
            <a:extLst>
              <a:ext uri="{FF2B5EF4-FFF2-40B4-BE49-F238E27FC236}">
                <a16:creationId xmlns:a16="http://schemas.microsoft.com/office/drawing/2014/main" id="{8630D801-82BB-4F94-9D89-5AD3F9608D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762000"/>
            <a:ext cx="7162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h-TH" altLang="en-US" sz="3200" b="0">
                <a:solidFill>
                  <a:srgbClr val="0000CC"/>
                </a:solidFill>
                <a:latin typeface="Browallia New" panose="020B0604020202020204" pitchFamily="34" charset="-34"/>
              </a:rPr>
              <a:t> กฎระเบียบการควบคุมสินค้าทำจากพืช และส่วนของพืช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0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6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6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86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6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6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6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6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2" grpId="0" animBg="1"/>
      <p:bldP spid="86023" grpId="0" animBg="1"/>
      <p:bldP spid="86024" grpId="0" animBg="1"/>
      <p:bldP spid="86025" grpId="0" animBg="1"/>
      <p:bldP spid="8602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69953B75-3610-447D-8D04-0AA645A3ADD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2819400" cy="685800"/>
          </a:xfrm>
          <a:solidFill>
            <a:srgbClr val="FFFF99"/>
          </a:solidFill>
        </p:spPr>
        <p:txBody>
          <a:bodyPr/>
          <a:lstStyle/>
          <a:p>
            <a:pPr eaLnBrk="1" hangingPunct="1"/>
            <a:r>
              <a:rPr lang="th-TH" altLang="en-US" sz="3200" i="1">
                <a:cs typeface="JasmineUPC" panose="02020603050405020304" pitchFamily="18" charset="-34"/>
              </a:rPr>
              <a:t>กฎระเบียบนำเข้า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0487D65C-0686-47F2-B568-C7700D2EC8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62944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eaLnBrk="1" hangingPunct="1"/>
            <a:endParaRPr lang="en-US" altLang="en-US" sz="1800" b="0">
              <a:cs typeface="Angsana New" panose="02020603050405020304" pitchFamily="18" charset="-34"/>
            </a:endParaRPr>
          </a:p>
        </p:txBody>
      </p:sp>
      <p:sp>
        <p:nvSpPr>
          <p:cNvPr id="24580" name="Text Box 4">
            <a:extLst>
              <a:ext uri="{FF2B5EF4-FFF2-40B4-BE49-F238E27FC236}">
                <a16:creationId xmlns:a16="http://schemas.microsoft.com/office/drawing/2014/main" id="{63F15091-E2DE-4A7D-ABC7-79AB2CEEF4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47800"/>
            <a:ext cx="8915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h-TH" altLang="en-US" sz="3200" b="0">
                <a:latin typeface="Browallia New" panose="020B0604020202020204" pitchFamily="34" charset="-34"/>
              </a:rPr>
              <a:t> </a:t>
            </a:r>
            <a:r>
              <a:rPr lang="th-TH" altLang="en-US" sz="3200">
                <a:latin typeface="Browallia New" panose="020B0604020202020204" pitchFamily="34" charset="-34"/>
              </a:rPr>
              <a:t>สินค้าของเล่นเด็ก</a:t>
            </a:r>
            <a:endParaRPr lang="th-TH" altLang="en-US" sz="3200" b="0">
              <a:latin typeface="Browallia New" panose="020B0604020202020204" pitchFamily="34" charset="-34"/>
            </a:endParaRPr>
          </a:p>
        </p:txBody>
      </p:sp>
      <p:sp>
        <p:nvSpPr>
          <p:cNvPr id="88069" name="AutoShape 5">
            <a:extLst>
              <a:ext uri="{FF2B5EF4-FFF2-40B4-BE49-F238E27FC236}">
                <a16:creationId xmlns:a16="http://schemas.microsoft.com/office/drawing/2014/main" id="{A55E020B-065D-4664-BD8E-B8E8D5D14C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2209800"/>
            <a:ext cx="4114800" cy="1066800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algn="ctr" eaLnBrk="1" hangingPunct="1"/>
            <a:r>
              <a:rPr lang="th-TH" altLang="en-US" sz="3200">
                <a:solidFill>
                  <a:srgbClr val="0000CC"/>
                </a:solidFill>
              </a:rPr>
              <a:t>ห้ามการเคลือบวัสดุสารพิษ</a:t>
            </a:r>
          </a:p>
          <a:p>
            <a:pPr algn="ctr" eaLnBrk="1" hangingPunct="1"/>
            <a:r>
              <a:rPr lang="th-TH" altLang="en-US" sz="3200">
                <a:solidFill>
                  <a:srgbClr val="0000CC"/>
                </a:solidFill>
              </a:rPr>
              <a:t> เช่น ตะกั่ว อาเซนิก แบเรียม</a:t>
            </a:r>
            <a:endParaRPr lang="th-TH" altLang="en-US" sz="2400">
              <a:solidFill>
                <a:srgbClr val="0000CC"/>
              </a:solidFill>
            </a:endParaRPr>
          </a:p>
        </p:txBody>
      </p:sp>
      <p:sp>
        <p:nvSpPr>
          <p:cNvPr id="88070" name="AutoShape 6">
            <a:extLst>
              <a:ext uri="{FF2B5EF4-FFF2-40B4-BE49-F238E27FC236}">
                <a16:creationId xmlns:a16="http://schemas.microsoft.com/office/drawing/2014/main" id="{0DBBC47D-41E3-43C1-87DE-FB22FDB04D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62200"/>
            <a:ext cx="4648200" cy="762000"/>
          </a:xfrm>
          <a:prstGeom prst="rightArrowCallout">
            <a:avLst>
              <a:gd name="adj1" fmla="val 50417"/>
              <a:gd name="adj2" fmla="val 50000"/>
              <a:gd name="adj3" fmla="val 58741"/>
              <a:gd name="adj4" fmla="val 82204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algn="ctr" eaLnBrk="1" hangingPunct="1"/>
            <a:r>
              <a:rPr lang="th-TH" altLang="en-US" sz="3200">
                <a:solidFill>
                  <a:srgbClr val="0000CC"/>
                </a:solidFill>
                <a:latin typeface="Comic Sans MS" panose="030F0702030302020204" pitchFamily="66" charset="0"/>
              </a:rPr>
              <a:t>ของเล่นเด็ก</a:t>
            </a:r>
          </a:p>
        </p:txBody>
      </p:sp>
      <p:sp>
        <p:nvSpPr>
          <p:cNvPr id="88072" name="AutoShape 8">
            <a:extLst>
              <a:ext uri="{FF2B5EF4-FFF2-40B4-BE49-F238E27FC236}">
                <a16:creationId xmlns:a16="http://schemas.microsoft.com/office/drawing/2014/main" id="{1E7D85A3-2CAD-422C-BD2A-1FC0C031D6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3429000"/>
            <a:ext cx="4114800" cy="1066800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algn="ctr" eaLnBrk="1" hangingPunct="1"/>
            <a:r>
              <a:rPr lang="th-TH" altLang="en-US" sz="3200">
                <a:solidFill>
                  <a:srgbClr val="0000CC"/>
                </a:solidFill>
              </a:rPr>
              <a:t>ห้ามการเคลือบโลหะหนัก</a:t>
            </a:r>
          </a:p>
          <a:p>
            <a:pPr algn="ctr" eaLnBrk="1" hangingPunct="1"/>
            <a:r>
              <a:rPr lang="th-TH" altLang="en-US" sz="3200">
                <a:solidFill>
                  <a:srgbClr val="0000CC"/>
                </a:solidFill>
              </a:rPr>
              <a:t>เช่น ตะกั่ว แคดเมียม</a:t>
            </a:r>
            <a:endParaRPr lang="th-TH" altLang="en-US" sz="2400">
              <a:solidFill>
                <a:srgbClr val="0000CC"/>
              </a:solidFill>
            </a:endParaRPr>
          </a:p>
        </p:txBody>
      </p:sp>
      <p:sp>
        <p:nvSpPr>
          <p:cNvPr id="88073" name="AutoShape 9">
            <a:extLst>
              <a:ext uri="{FF2B5EF4-FFF2-40B4-BE49-F238E27FC236}">
                <a16:creationId xmlns:a16="http://schemas.microsoft.com/office/drawing/2014/main" id="{412E5A7E-6AA4-43C4-931C-9C85508D80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505200"/>
            <a:ext cx="4648200" cy="990600"/>
          </a:xfrm>
          <a:prstGeom prst="rightArrowCallout">
            <a:avLst>
              <a:gd name="adj1" fmla="val 57917"/>
              <a:gd name="adj2" fmla="val 50000"/>
              <a:gd name="adj3" fmla="val 30478"/>
              <a:gd name="adj4" fmla="val 845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algn="ctr" eaLnBrk="1" hangingPunct="1"/>
            <a:r>
              <a:rPr lang="th-TH" altLang="en-US" sz="3200">
                <a:solidFill>
                  <a:srgbClr val="0000CC"/>
                </a:solidFill>
                <a:latin typeface="Comic Sans MS" panose="030F0702030302020204" pitchFamily="66" charset="0"/>
              </a:rPr>
              <a:t>เครื่องปั้นดินเผา,</a:t>
            </a:r>
          </a:p>
          <a:p>
            <a:pPr algn="ctr" eaLnBrk="1" hangingPunct="1"/>
            <a:r>
              <a:rPr lang="th-TH" altLang="en-US" sz="3200">
                <a:solidFill>
                  <a:srgbClr val="0000CC"/>
                </a:solidFill>
                <a:latin typeface="Comic Sans MS" panose="030F0702030302020204" pitchFamily="66" charset="0"/>
              </a:rPr>
              <a:t> สินค้าที่ใช้ในการบริโภคอาหาร</a:t>
            </a:r>
          </a:p>
        </p:txBody>
      </p:sp>
      <p:sp>
        <p:nvSpPr>
          <p:cNvPr id="24585" name="Text Box 10">
            <a:extLst>
              <a:ext uri="{FF2B5EF4-FFF2-40B4-BE49-F238E27FC236}">
                <a16:creationId xmlns:a16="http://schemas.microsoft.com/office/drawing/2014/main" id="{864D5BC2-6E80-4F62-A8F3-5EA8E93A56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762000"/>
            <a:ext cx="7162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h-TH" altLang="en-US" sz="3200" b="0">
                <a:solidFill>
                  <a:srgbClr val="0000CC"/>
                </a:solidFill>
                <a:latin typeface="Browallia New" panose="020B0604020202020204" pitchFamily="34" charset="-34"/>
              </a:rPr>
              <a:t> กฎระเบียบการควบคุมความปลอดภัยสินค้าอื่นๆ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8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8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9" grpId="0" animBg="1"/>
      <p:bldP spid="88070" grpId="0" animBg="1"/>
      <p:bldP spid="88072" grpId="0" animBg="1"/>
      <p:bldP spid="8807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17">
            <a:extLst>
              <a:ext uri="{FF2B5EF4-FFF2-40B4-BE49-F238E27FC236}">
                <a16:creationId xmlns:a16="http://schemas.microsoft.com/office/drawing/2014/main" id="{AB613FFB-ACD3-41A6-A710-BCF9AA8E585E}"/>
              </a:ext>
            </a:extLst>
          </p:cNvPr>
          <p:cNvGrpSpPr>
            <a:grpSpLocks/>
          </p:cNvGrpSpPr>
          <p:nvPr/>
        </p:nvGrpSpPr>
        <p:grpSpPr bwMode="auto">
          <a:xfrm>
            <a:off x="0" y="838200"/>
            <a:ext cx="8991600" cy="6019800"/>
            <a:chOff x="0" y="528"/>
            <a:chExt cx="5664" cy="3792"/>
          </a:xfrm>
        </p:grpSpPr>
        <p:sp>
          <p:nvSpPr>
            <p:cNvPr id="25609" name="File">
              <a:extLst>
                <a:ext uri="{FF2B5EF4-FFF2-40B4-BE49-F238E27FC236}">
                  <a16:creationId xmlns:a16="http://schemas.microsoft.com/office/drawing/2014/main" id="{3E0776B5-A1C9-4BA5-AC48-037ADD45B901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0" y="528"/>
              <a:ext cx="5664" cy="3792"/>
            </a:xfrm>
            <a:custGeom>
              <a:avLst/>
              <a:gdLst>
                <a:gd name="T0" fmla="*/ 2879 w 21600"/>
                <a:gd name="T1" fmla="*/ 569 h 21600"/>
                <a:gd name="T2" fmla="*/ 0 w 21600"/>
                <a:gd name="T3" fmla="*/ 1896 h 21600"/>
                <a:gd name="T4" fmla="*/ 2832 w 21600"/>
                <a:gd name="T5" fmla="*/ 3792 h 21600"/>
                <a:gd name="T6" fmla="*/ 5664 w 21600"/>
                <a:gd name="T7" fmla="*/ 1896 h 21600"/>
                <a:gd name="T8" fmla="*/ 0 w 21600"/>
                <a:gd name="T9" fmla="*/ 3792 h 21600"/>
                <a:gd name="T10" fmla="*/ 5664 w 21600"/>
                <a:gd name="T11" fmla="*/ 3792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1087 w 21600"/>
                <a:gd name="T19" fmla="*/ 4625 h 21600"/>
                <a:gd name="T20" fmla="*/ 20635 w 21600"/>
                <a:gd name="T21" fmla="*/ 2029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9790" y="3240"/>
                  </a:moveTo>
                  <a:cubicBezTo>
                    <a:pt x="10981" y="3240"/>
                    <a:pt x="9171" y="3240"/>
                    <a:pt x="9050" y="3086"/>
                  </a:cubicBezTo>
                  <a:cubicBezTo>
                    <a:pt x="9050" y="2931"/>
                    <a:pt x="8930" y="2777"/>
                    <a:pt x="8930" y="2469"/>
                  </a:cubicBezTo>
                  <a:cubicBezTo>
                    <a:pt x="8930" y="2160"/>
                    <a:pt x="8809" y="1851"/>
                    <a:pt x="8688" y="1389"/>
                  </a:cubicBezTo>
                  <a:cubicBezTo>
                    <a:pt x="8568" y="1080"/>
                    <a:pt x="8326" y="771"/>
                    <a:pt x="8085" y="463"/>
                  </a:cubicBezTo>
                  <a:cubicBezTo>
                    <a:pt x="7723" y="154"/>
                    <a:pt x="7361" y="0"/>
                    <a:pt x="7361" y="0"/>
                  </a:cubicBezTo>
                  <a:cubicBezTo>
                    <a:pt x="7361" y="0"/>
                    <a:pt x="2293" y="0"/>
                    <a:pt x="2051" y="154"/>
                  </a:cubicBezTo>
                  <a:cubicBezTo>
                    <a:pt x="1689" y="309"/>
                    <a:pt x="1448" y="463"/>
                    <a:pt x="1327" y="771"/>
                  </a:cubicBezTo>
                  <a:cubicBezTo>
                    <a:pt x="1207" y="1080"/>
                    <a:pt x="1086" y="1389"/>
                    <a:pt x="965" y="1697"/>
                  </a:cubicBezTo>
                  <a:cubicBezTo>
                    <a:pt x="845" y="2160"/>
                    <a:pt x="724" y="2314"/>
                    <a:pt x="724" y="2469"/>
                  </a:cubicBezTo>
                  <a:cubicBezTo>
                    <a:pt x="603" y="2623"/>
                    <a:pt x="603" y="2777"/>
                    <a:pt x="483" y="2931"/>
                  </a:cubicBezTo>
                  <a:cubicBezTo>
                    <a:pt x="483" y="3086"/>
                    <a:pt x="362" y="3240"/>
                    <a:pt x="241" y="3240"/>
                  </a:cubicBezTo>
                  <a:lnTo>
                    <a:pt x="0" y="3394"/>
                  </a:lnTo>
                  <a:lnTo>
                    <a:pt x="0" y="3703"/>
                  </a:lnTo>
                  <a:lnTo>
                    <a:pt x="0" y="10800"/>
                  </a:lnTo>
                  <a:lnTo>
                    <a:pt x="0" y="21600"/>
                  </a:lnTo>
                  <a:lnTo>
                    <a:pt x="10981" y="21600"/>
                  </a:lnTo>
                  <a:lnTo>
                    <a:pt x="21600" y="21600"/>
                  </a:lnTo>
                  <a:lnTo>
                    <a:pt x="21600" y="10800"/>
                  </a:lnTo>
                  <a:lnTo>
                    <a:pt x="21600" y="5246"/>
                  </a:lnTo>
                  <a:lnTo>
                    <a:pt x="21600" y="4783"/>
                  </a:lnTo>
                  <a:cubicBezTo>
                    <a:pt x="21479" y="4320"/>
                    <a:pt x="21359" y="4011"/>
                    <a:pt x="21117" y="3703"/>
                  </a:cubicBezTo>
                  <a:cubicBezTo>
                    <a:pt x="20876" y="3549"/>
                    <a:pt x="20514" y="3394"/>
                    <a:pt x="20152" y="3240"/>
                  </a:cubicBezTo>
                  <a:lnTo>
                    <a:pt x="19790" y="3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0" name="Text Box 15">
              <a:extLst>
                <a:ext uri="{FF2B5EF4-FFF2-40B4-BE49-F238E27FC236}">
                  <a16:creationId xmlns:a16="http://schemas.microsoft.com/office/drawing/2014/main" id="{1676DB53-0C6E-4EAD-A30A-7DFFDBAF22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6" y="768"/>
              <a:ext cx="1584" cy="3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th-TH" altLang="en-US" sz="3200" b="0">
                  <a:solidFill>
                    <a:srgbClr val="0000CC"/>
                  </a:solidFill>
                  <a:latin typeface="Browallia New" panose="020B0604020202020204" pitchFamily="34" charset="-34"/>
                </a:rPr>
                <a:t>   ฉลากสินค้า</a:t>
              </a:r>
            </a:p>
          </p:txBody>
        </p:sp>
      </p:grpSp>
      <p:sp>
        <p:nvSpPr>
          <p:cNvPr id="25603" name="Rectangle 2">
            <a:extLst>
              <a:ext uri="{FF2B5EF4-FFF2-40B4-BE49-F238E27FC236}">
                <a16:creationId xmlns:a16="http://schemas.microsoft.com/office/drawing/2014/main" id="{BC8650E4-6225-4F91-8AA2-EDC01B9F68A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2819400" cy="685800"/>
          </a:xfrm>
          <a:solidFill>
            <a:srgbClr val="FFFF99"/>
          </a:solidFill>
        </p:spPr>
        <p:txBody>
          <a:bodyPr/>
          <a:lstStyle/>
          <a:p>
            <a:pPr eaLnBrk="1" hangingPunct="1"/>
            <a:r>
              <a:rPr lang="th-TH" altLang="en-US" sz="3200" i="1">
                <a:cs typeface="JasmineUPC" panose="02020603050405020304" pitchFamily="18" charset="-34"/>
              </a:rPr>
              <a:t>กฎระเบียบนำเข้า</a:t>
            </a:r>
          </a:p>
        </p:txBody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BDFE5FDC-2870-46FA-9B5C-C08D743E39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62944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eaLnBrk="1" hangingPunct="1"/>
            <a:endParaRPr lang="en-US" altLang="en-US" sz="1800" b="0">
              <a:cs typeface="Angsana New" panose="02020603050405020304" pitchFamily="18" charset="-34"/>
            </a:endParaRPr>
          </a:p>
        </p:txBody>
      </p:sp>
      <p:grpSp>
        <p:nvGrpSpPr>
          <p:cNvPr id="90128" name="Group 16">
            <a:extLst>
              <a:ext uri="{FF2B5EF4-FFF2-40B4-BE49-F238E27FC236}">
                <a16:creationId xmlns:a16="http://schemas.microsoft.com/office/drawing/2014/main" id="{D86B391F-A89B-4A92-BB1C-7A1D52AD81D5}"/>
              </a:ext>
            </a:extLst>
          </p:cNvPr>
          <p:cNvGrpSpPr>
            <a:grpSpLocks/>
          </p:cNvGrpSpPr>
          <p:nvPr/>
        </p:nvGrpSpPr>
        <p:grpSpPr bwMode="auto">
          <a:xfrm>
            <a:off x="0" y="1981200"/>
            <a:ext cx="8915400" cy="1798638"/>
            <a:chOff x="0" y="1248"/>
            <a:chExt cx="5616" cy="1133"/>
          </a:xfrm>
        </p:grpSpPr>
        <p:sp>
          <p:nvSpPr>
            <p:cNvPr id="25606" name="Text Box 10">
              <a:extLst>
                <a:ext uri="{FF2B5EF4-FFF2-40B4-BE49-F238E27FC236}">
                  <a16:creationId xmlns:a16="http://schemas.microsoft.com/office/drawing/2014/main" id="{E7EC4529-686E-4BCF-81AA-E1F3B2467A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1248"/>
              <a:ext cx="5616" cy="3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th-TH" altLang="en-US" sz="3200" b="0">
                  <a:latin typeface="Browallia New" panose="020B0604020202020204" pitchFamily="34" charset="-34"/>
                </a:rPr>
                <a:t>    ฉลากเป็นภาษาอังกฤษ</a:t>
              </a:r>
            </a:p>
          </p:txBody>
        </p:sp>
        <p:sp>
          <p:nvSpPr>
            <p:cNvPr id="25607" name="Text Box 11">
              <a:extLst>
                <a:ext uri="{FF2B5EF4-FFF2-40B4-BE49-F238E27FC236}">
                  <a16:creationId xmlns:a16="http://schemas.microsoft.com/office/drawing/2014/main" id="{4C66495A-FBB8-48C4-97F5-3A7CCE2B75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1632"/>
              <a:ext cx="5616" cy="3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th-TH" altLang="en-US" sz="3200" b="0">
                  <a:latin typeface="Browallia New" panose="020B0604020202020204" pitchFamily="34" charset="-34"/>
                </a:rPr>
                <a:t>    มีชื่อสินค้า วันที่ผลิต ขนาด น้ำหนัก</a:t>
              </a:r>
            </a:p>
          </p:txBody>
        </p:sp>
        <p:sp>
          <p:nvSpPr>
            <p:cNvPr id="25608" name="Text Box 12">
              <a:extLst>
                <a:ext uri="{FF2B5EF4-FFF2-40B4-BE49-F238E27FC236}">
                  <a16:creationId xmlns:a16="http://schemas.microsoft.com/office/drawing/2014/main" id="{74361ED3-3CC5-4F2E-8BBC-8A4F8A56D2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2016"/>
              <a:ext cx="5616" cy="3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th-TH" altLang="en-US" sz="3200" b="0">
                  <a:latin typeface="Browallia New" panose="020B0604020202020204" pitchFamily="34" charset="-34"/>
                </a:rPr>
                <a:t>    ต้องไม่มีข้อความชวนเชื่อทำให้เข้าใจผิดเกี่ยวกับคุณภาพและชนิดสินค้า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0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4">
            <a:extLst>
              <a:ext uri="{FF2B5EF4-FFF2-40B4-BE49-F238E27FC236}">
                <a16:creationId xmlns:a16="http://schemas.microsoft.com/office/drawing/2014/main" id="{B17CDEFC-42A1-4E43-950A-3FDA7C25201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133600" y="2590800"/>
            <a:ext cx="4876800" cy="1143000"/>
          </a:xfrm>
          <a:solidFill>
            <a:srgbClr val="FFFF99"/>
          </a:solidFill>
        </p:spPr>
        <p:txBody>
          <a:bodyPr/>
          <a:lstStyle/>
          <a:p>
            <a:pPr eaLnBrk="1" hangingPunct="1"/>
            <a:r>
              <a:rPr lang="th-TH" altLang="en-US" sz="4000">
                <a:latin typeface="Browallia New" panose="020B0604020202020204" pitchFamily="34" charset="-34"/>
                <a:cs typeface="JasmineUPC" panose="02020603050405020304" pitchFamily="18" charset="-34"/>
              </a:rPr>
              <a:t>การค้ากับ</a:t>
            </a:r>
            <a:br>
              <a:rPr lang="th-TH" altLang="en-US" sz="4000">
                <a:latin typeface="Browallia New" panose="020B0604020202020204" pitchFamily="34" charset="-34"/>
                <a:cs typeface="JasmineUPC" panose="02020603050405020304" pitchFamily="18" charset="-34"/>
              </a:rPr>
            </a:br>
            <a:r>
              <a:rPr lang="th-TH" altLang="en-US" sz="4000">
                <a:latin typeface="Browallia New" panose="020B0604020202020204" pitchFamily="34" charset="-34"/>
                <a:cs typeface="JasmineUPC" panose="02020603050405020304" pitchFamily="18" charset="-34"/>
              </a:rPr>
              <a:t>ออสเตรเลีย และ นิวซีแลนด์</a:t>
            </a:r>
          </a:p>
        </p:txBody>
      </p:sp>
      <p:pic>
        <p:nvPicPr>
          <p:cNvPr id="50193" name="Picture 17" descr="australia flag 2">
            <a:extLst>
              <a:ext uri="{FF2B5EF4-FFF2-40B4-BE49-F238E27FC236}">
                <a16:creationId xmlns:a16="http://schemas.microsoft.com/office/drawing/2014/main" id="{A38818C7-2964-4766-AFFF-313E230E7E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886200"/>
            <a:ext cx="106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94" name="Picture 18" descr="newzealand_flag_2004-worldfactbook">
            <a:extLst>
              <a:ext uri="{FF2B5EF4-FFF2-40B4-BE49-F238E27FC236}">
                <a16:creationId xmlns:a16="http://schemas.microsoft.com/office/drawing/2014/main" id="{6698CFF4-F2B7-43A2-A6EE-101C6ADB53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886200"/>
            <a:ext cx="106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19" descr="thailand flag">
            <a:extLst>
              <a:ext uri="{FF2B5EF4-FFF2-40B4-BE49-F238E27FC236}">
                <a16:creationId xmlns:a16="http://schemas.microsoft.com/office/drawing/2014/main" id="{59085070-DD9E-4281-969F-442A51B68B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828800"/>
            <a:ext cx="9906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0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0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32">
            <a:extLst>
              <a:ext uri="{FF2B5EF4-FFF2-40B4-BE49-F238E27FC236}">
                <a16:creationId xmlns:a16="http://schemas.microsoft.com/office/drawing/2014/main" id="{93B26217-9337-4822-A5E7-803F7979EE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1524000"/>
            <a:ext cx="5105400" cy="41910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93E2BB84-1680-4BCF-B463-19D691659B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0"/>
            <a:ext cx="8229600" cy="973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eaLnBrk="1" hangingPunct="1"/>
            <a:r>
              <a:rPr lang="en-US" altLang="en-US" b="0" i="1">
                <a:solidFill>
                  <a:schemeClr val="accent2"/>
                </a:solidFill>
                <a:latin typeface="Arial Black" panose="020B0A04020102020204" pitchFamily="34" charset="0"/>
                <a:cs typeface="Angsana New" panose="02020603050405020304" pitchFamily="18" charset="-34"/>
              </a:rPr>
              <a:t>Australia Trade with Thailand</a:t>
            </a:r>
          </a:p>
        </p:txBody>
      </p:sp>
      <p:sp>
        <p:nvSpPr>
          <p:cNvPr id="27652" name="Text Box 5">
            <a:extLst>
              <a:ext uri="{FF2B5EF4-FFF2-40B4-BE49-F238E27FC236}">
                <a16:creationId xmlns:a16="http://schemas.microsoft.com/office/drawing/2014/main" id="{DF5857DE-EA4D-4068-88CA-690FE840B8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25908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endParaRPr lang="en-US" altLang="en-US" sz="2400" i="1">
              <a:solidFill>
                <a:srgbClr val="0099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0387" name="Group 35">
            <a:extLst>
              <a:ext uri="{FF2B5EF4-FFF2-40B4-BE49-F238E27FC236}">
                <a16:creationId xmlns:a16="http://schemas.microsoft.com/office/drawing/2014/main" id="{AD15BC11-E005-42F7-AA31-250241A1516A}"/>
              </a:ext>
            </a:extLst>
          </p:cNvPr>
          <p:cNvGrpSpPr>
            <a:grpSpLocks/>
          </p:cNvGrpSpPr>
          <p:nvPr/>
        </p:nvGrpSpPr>
        <p:grpSpPr bwMode="auto">
          <a:xfrm>
            <a:off x="2057400" y="5257800"/>
            <a:ext cx="3581400" cy="336550"/>
            <a:chOff x="2976" y="3264"/>
            <a:chExt cx="2256" cy="212"/>
          </a:xfrm>
        </p:grpSpPr>
        <p:sp>
          <p:nvSpPr>
            <p:cNvPr id="27711" name="Text Box 36">
              <a:extLst>
                <a:ext uri="{FF2B5EF4-FFF2-40B4-BE49-F238E27FC236}">
                  <a16:creationId xmlns:a16="http://schemas.microsoft.com/office/drawing/2014/main" id="{82EEDBA3-0FED-45E3-9882-CC7B28CA69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6" y="3264"/>
              <a:ext cx="2256" cy="212"/>
            </a:xfrm>
            <a:prstGeom prst="rect">
              <a:avLst/>
            </a:prstGeom>
            <a:solidFill>
              <a:srgbClr val="CC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en-US" sz="1600" i="1">
                  <a:latin typeface="Arial" panose="020B0604020202020204" pitchFamily="34" charset="0"/>
                  <a:cs typeface="Arial" panose="020B0604020202020204" pitchFamily="34" charset="0"/>
                </a:rPr>
                <a:t>      </a:t>
              </a:r>
              <a:r>
                <a:rPr lang="en-US" altLang="en-US" sz="1600" i="1">
                  <a:solidFill>
                    <a:srgbClr val="CC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increase from previous year</a:t>
              </a:r>
            </a:p>
          </p:txBody>
        </p:sp>
        <p:sp>
          <p:nvSpPr>
            <p:cNvPr id="27712" name="Line 37">
              <a:extLst>
                <a:ext uri="{FF2B5EF4-FFF2-40B4-BE49-F238E27FC236}">
                  <a16:creationId xmlns:a16="http://schemas.microsoft.com/office/drawing/2014/main" id="{A3C7148A-BA0D-4BBB-8A31-B972B98A77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20" y="3264"/>
              <a:ext cx="0" cy="19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grpSp>
        <p:nvGrpSpPr>
          <p:cNvPr id="27654" name="Group 38">
            <a:extLst>
              <a:ext uri="{FF2B5EF4-FFF2-40B4-BE49-F238E27FC236}">
                <a16:creationId xmlns:a16="http://schemas.microsoft.com/office/drawing/2014/main" id="{3108BC15-00A0-4C8E-96CE-BB8DBA01E3DE}"/>
              </a:ext>
            </a:extLst>
          </p:cNvPr>
          <p:cNvGrpSpPr>
            <a:grpSpLocks/>
          </p:cNvGrpSpPr>
          <p:nvPr/>
        </p:nvGrpSpPr>
        <p:grpSpPr bwMode="auto">
          <a:xfrm>
            <a:off x="990600" y="1524000"/>
            <a:ext cx="5105400" cy="4191000"/>
            <a:chOff x="624" y="960"/>
            <a:chExt cx="3216" cy="2640"/>
          </a:xfrm>
        </p:grpSpPr>
        <p:sp>
          <p:nvSpPr>
            <p:cNvPr id="27709" name="Line 39">
              <a:extLst>
                <a:ext uri="{FF2B5EF4-FFF2-40B4-BE49-F238E27FC236}">
                  <a16:creationId xmlns:a16="http://schemas.microsoft.com/office/drawing/2014/main" id="{2DD8A190-DAE9-4840-B9AB-0522EA18F1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960"/>
              <a:ext cx="0" cy="26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10" name="Line 40">
              <a:extLst>
                <a:ext uri="{FF2B5EF4-FFF2-40B4-BE49-F238E27FC236}">
                  <a16:creationId xmlns:a16="http://schemas.microsoft.com/office/drawing/2014/main" id="{8F00BCCF-5656-4FEE-8D1F-3656305603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3600"/>
              <a:ext cx="32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0476" name="Group 124">
            <a:extLst>
              <a:ext uri="{FF2B5EF4-FFF2-40B4-BE49-F238E27FC236}">
                <a16:creationId xmlns:a16="http://schemas.microsoft.com/office/drawing/2014/main" id="{2DE77FD8-D3BC-42C0-9245-E71CF1657938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1600200"/>
            <a:ext cx="4876800" cy="1752600"/>
            <a:chOff x="1152" y="1008"/>
            <a:chExt cx="3072" cy="1104"/>
          </a:xfrm>
        </p:grpSpPr>
        <p:grpSp>
          <p:nvGrpSpPr>
            <p:cNvPr id="27705" name="Group 120">
              <a:extLst>
                <a:ext uri="{FF2B5EF4-FFF2-40B4-BE49-F238E27FC236}">
                  <a16:creationId xmlns:a16="http://schemas.microsoft.com/office/drawing/2014/main" id="{F3FABDE5-2081-4039-A9CD-668DB48D5B3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52" y="1296"/>
              <a:ext cx="2112" cy="816"/>
              <a:chOff x="1152" y="1296"/>
              <a:chExt cx="2112" cy="816"/>
            </a:xfrm>
          </p:grpSpPr>
          <p:sp>
            <p:nvSpPr>
              <p:cNvPr id="27707" name="Line 41">
                <a:extLst>
                  <a:ext uri="{FF2B5EF4-FFF2-40B4-BE49-F238E27FC236}">
                    <a16:creationId xmlns:a16="http://schemas.microsoft.com/office/drawing/2014/main" id="{C56A30EB-0AEB-45B7-9B4C-D04DFAE649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52" y="1632"/>
                <a:ext cx="1056" cy="480"/>
              </a:xfrm>
              <a:prstGeom prst="line">
                <a:avLst/>
              </a:prstGeom>
              <a:noFill/>
              <a:ln w="57150">
                <a:solidFill>
                  <a:srgbClr val="00CC66"/>
                </a:solidFill>
                <a:round/>
                <a:headEnd type="diamond" w="med" len="med"/>
                <a:tailEnd type="diamond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08" name="Line 42">
                <a:extLst>
                  <a:ext uri="{FF2B5EF4-FFF2-40B4-BE49-F238E27FC236}">
                    <a16:creationId xmlns:a16="http://schemas.microsoft.com/office/drawing/2014/main" id="{19A9BE19-D5E3-485D-B8A5-CA6C9DC622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08" y="1296"/>
                <a:ext cx="1056" cy="336"/>
              </a:xfrm>
              <a:prstGeom prst="line">
                <a:avLst/>
              </a:prstGeom>
              <a:noFill/>
              <a:ln w="57150">
                <a:solidFill>
                  <a:srgbClr val="00CC66"/>
                </a:solidFill>
                <a:round/>
                <a:headEnd type="diamond" w="med" len="med"/>
                <a:tailEnd type="diamond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7706" name="Text Box 48">
              <a:extLst>
                <a:ext uri="{FF2B5EF4-FFF2-40B4-BE49-F238E27FC236}">
                  <a16:creationId xmlns:a16="http://schemas.microsoft.com/office/drawing/2014/main" id="{4589ACE4-17BC-4A50-8ABA-3F9C4DD93F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8" y="1008"/>
              <a:ext cx="816" cy="218"/>
            </a:xfrm>
            <a:prstGeom prst="rect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en-US" sz="1600" i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Total Trade</a:t>
              </a:r>
            </a:p>
          </p:txBody>
        </p:sp>
      </p:grpSp>
      <p:grpSp>
        <p:nvGrpSpPr>
          <p:cNvPr id="100475" name="Group 123">
            <a:extLst>
              <a:ext uri="{FF2B5EF4-FFF2-40B4-BE49-F238E27FC236}">
                <a16:creationId xmlns:a16="http://schemas.microsoft.com/office/drawing/2014/main" id="{0CF3B687-3C8D-4E6A-89A7-9B84AB85AAA9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3352800"/>
            <a:ext cx="6781800" cy="990600"/>
            <a:chOff x="1152" y="2112"/>
            <a:chExt cx="4272" cy="624"/>
          </a:xfrm>
        </p:grpSpPr>
        <p:grpSp>
          <p:nvGrpSpPr>
            <p:cNvPr id="27701" name="Group 121">
              <a:extLst>
                <a:ext uri="{FF2B5EF4-FFF2-40B4-BE49-F238E27FC236}">
                  <a16:creationId xmlns:a16="http://schemas.microsoft.com/office/drawing/2014/main" id="{7C966EBD-9858-41D6-AA0E-5D3A7E0C4BF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52" y="2208"/>
              <a:ext cx="2112" cy="528"/>
              <a:chOff x="1152" y="2208"/>
              <a:chExt cx="2112" cy="528"/>
            </a:xfrm>
          </p:grpSpPr>
          <p:sp>
            <p:nvSpPr>
              <p:cNvPr id="27703" name="Line 43">
                <a:extLst>
                  <a:ext uri="{FF2B5EF4-FFF2-40B4-BE49-F238E27FC236}">
                    <a16:creationId xmlns:a16="http://schemas.microsoft.com/office/drawing/2014/main" id="{0613F70E-C497-436D-8B22-68A4A38609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08" y="2208"/>
                <a:ext cx="1056" cy="336"/>
              </a:xfrm>
              <a:prstGeom prst="line">
                <a:avLst/>
              </a:prstGeom>
              <a:noFill/>
              <a:ln w="57150">
                <a:solidFill>
                  <a:srgbClr val="CC0000"/>
                </a:solidFill>
                <a:round/>
                <a:headEnd type="oval" w="med" len="med"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04" name="Line 44">
                <a:extLst>
                  <a:ext uri="{FF2B5EF4-FFF2-40B4-BE49-F238E27FC236}">
                    <a16:creationId xmlns:a16="http://schemas.microsoft.com/office/drawing/2014/main" id="{5CE23F9B-C527-4CFD-9687-E579358879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52" y="2544"/>
                <a:ext cx="1056" cy="192"/>
              </a:xfrm>
              <a:prstGeom prst="line">
                <a:avLst/>
              </a:prstGeom>
              <a:noFill/>
              <a:ln w="57150">
                <a:solidFill>
                  <a:srgbClr val="CC0000"/>
                </a:solidFill>
                <a:round/>
                <a:headEnd type="oval" w="med" len="med"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7702" name="Text Box 50">
              <a:extLst>
                <a:ext uri="{FF2B5EF4-FFF2-40B4-BE49-F238E27FC236}">
                  <a16:creationId xmlns:a16="http://schemas.microsoft.com/office/drawing/2014/main" id="{4B227714-C23D-4777-94B8-C5E3819AAC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8" y="2112"/>
              <a:ext cx="2016" cy="218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en-US" sz="1600" i="1">
                  <a:solidFill>
                    <a:srgbClr val="CC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Australia import from Thailand</a:t>
              </a:r>
            </a:p>
          </p:txBody>
        </p:sp>
      </p:grpSp>
      <p:grpSp>
        <p:nvGrpSpPr>
          <p:cNvPr id="100477" name="Group 125">
            <a:extLst>
              <a:ext uri="{FF2B5EF4-FFF2-40B4-BE49-F238E27FC236}">
                <a16:creationId xmlns:a16="http://schemas.microsoft.com/office/drawing/2014/main" id="{CBE8AD0B-FE3D-4BED-AD40-CBD3CAB7560E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4038600"/>
            <a:ext cx="6553200" cy="609600"/>
            <a:chOff x="1152" y="2544"/>
            <a:chExt cx="4128" cy="384"/>
          </a:xfrm>
        </p:grpSpPr>
        <p:grpSp>
          <p:nvGrpSpPr>
            <p:cNvPr id="27697" name="Group 122">
              <a:extLst>
                <a:ext uri="{FF2B5EF4-FFF2-40B4-BE49-F238E27FC236}">
                  <a16:creationId xmlns:a16="http://schemas.microsoft.com/office/drawing/2014/main" id="{CF2C5F85-58B5-4710-A14A-79B61EEA8A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52" y="2640"/>
              <a:ext cx="2112" cy="288"/>
              <a:chOff x="1152" y="2640"/>
              <a:chExt cx="2112" cy="288"/>
            </a:xfrm>
          </p:grpSpPr>
          <p:sp>
            <p:nvSpPr>
              <p:cNvPr id="27699" name="Line 45">
                <a:extLst>
                  <a:ext uri="{FF2B5EF4-FFF2-40B4-BE49-F238E27FC236}">
                    <a16:creationId xmlns:a16="http://schemas.microsoft.com/office/drawing/2014/main" id="{68ABC388-5672-4CCB-A946-5E3563F9DF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52" y="2688"/>
                <a:ext cx="1056" cy="24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 type="diamond" w="lg" len="sm"/>
                <a:tailEnd type="diamond" w="lg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00" name="Line 46">
                <a:extLst>
                  <a:ext uri="{FF2B5EF4-FFF2-40B4-BE49-F238E27FC236}">
                    <a16:creationId xmlns:a16="http://schemas.microsoft.com/office/drawing/2014/main" id="{5E5B64BE-F10C-459B-B8FA-936265694A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08" y="2640"/>
                <a:ext cx="1056" cy="48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 type="diamond" w="lg" len="sm"/>
                <a:tailEnd type="diamond" w="lg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7698" name="Text Box 51">
              <a:extLst>
                <a:ext uri="{FF2B5EF4-FFF2-40B4-BE49-F238E27FC236}">
                  <a16:creationId xmlns:a16="http://schemas.microsoft.com/office/drawing/2014/main" id="{6075E0DE-5AB8-4C6B-A1CF-98DD58634C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8" y="2544"/>
              <a:ext cx="1872" cy="218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en-US" sz="1600" i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Australia export to Thailand</a:t>
              </a:r>
            </a:p>
          </p:txBody>
        </p:sp>
      </p:grpSp>
      <p:sp>
        <p:nvSpPr>
          <p:cNvPr id="27658" name="Text Box 58">
            <a:extLst>
              <a:ext uri="{FF2B5EF4-FFF2-40B4-BE49-F238E27FC236}">
                <a16:creationId xmlns:a16="http://schemas.microsoft.com/office/drawing/2014/main" id="{F7178C28-AF17-4BE9-BFE7-DC141C112A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752600"/>
            <a:ext cx="609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>
                <a:latin typeface="Arial" panose="020B0604020202020204" pitchFamily="34" charset="0"/>
                <a:cs typeface="Angsana New" panose="02020603050405020304" pitchFamily="18" charset="-34"/>
              </a:rPr>
              <a:t>8.0</a:t>
            </a:r>
            <a:endParaRPr lang="th-TH" altLang="en-US" sz="1600"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27659" name="Text Box 59">
            <a:extLst>
              <a:ext uri="{FF2B5EF4-FFF2-40B4-BE49-F238E27FC236}">
                <a16:creationId xmlns:a16="http://schemas.microsoft.com/office/drawing/2014/main" id="{F80E175D-28E0-40FE-B159-B8160679C8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581400"/>
            <a:ext cx="609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>
                <a:latin typeface="Arial" panose="020B0604020202020204" pitchFamily="34" charset="0"/>
                <a:cs typeface="Angsana New" panose="02020603050405020304" pitchFamily="18" charset="-34"/>
              </a:rPr>
              <a:t>4.0</a:t>
            </a:r>
            <a:endParaRPr lang="th-TH" altLang="en-US" sz="1600"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27660" name="Text Box 60">
            <a:extLst>
              <a:ext uri="{FF2B5EF4-FFF2-40B4-BE49-F238E27FC236}">
                <a16:creationId xmlns:a16="http://schemas.microsoft.com/office/drawing/2014/main" id="{9DE0998B-3E95-457A-9CBA-78C3753F5F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667000"/>
            <a:ext cx="609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>
                <a:latin typeface="Arial" panose="020B0604020202020204" pitchFamily="34" charset="0"/>
                <a:cs typeface="Angsana New" panose="02020603050405020304" pitchFamily="18" charset="-34"/>
              </a:rPr>
              <a:t>6.0</a:t>
            </a:r>
            <a:endParaRPr lang="th-TH" altLang="en-US" sz="1600"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27661" name="Line 61">
            <a:extLst>
              <a:ext uri="{FF2B5EF4-FFF2-40B4-BE49-F238E27FC236}">
                <a16:creationId xmlns:a16="http://schemas.microsoft.com/office/drawing/2014/main" id="{4223E5D4-408B-4A3D-ABF4-CC42734AD07C}"/>
              </a:ext>
            </a:extLst>
          </p:cNvPr>
          <p:cNvSpPr>
            <a:spLocks noChangeShapeType="1"/>
          </p:cNvSpPr>
          <p:nvPr/>
        </p:nvSpPr>
        <p:spPr bwMode="auto">
          <a:xfrm>
            <a:off x="990600" y="1981200"/>
            <a:ext cx="518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2" name="Line 62">
            <a:extLst>
              <a:ext uri="{FF2B5EF4-FFF2-40B4-BE49-F238E27FC236}">
                <a16:creationId xmlns:a16="http://schemas.microsoft.com/office/drawing/2014/main" id="{D4BF843A-0D7B-440D-A510-858C5D7DE8FD}"/>
              </a:ext>
            </a:extLst>
          </p:cNvPr>
          <p:cNvSpPr>
            <a:spLocks noChangeShapeType="1"/>
          </p:cNvSpPr>
          <p:nvPr/>
        </p:nvSpPr>
        <p:spPr bwMode="auto">
          <a:xfrm>
            <a:off x="990600" y="2895600"/>
            <a:ext cx="518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3" name="Line 63">
            <a:extLst>
              <a:ext uri="{FF2B5EF4-FFF2-40B4-BE49-F238E27FC236}">
                <a16:creationId xmlns:a16="http://schemas.microsoft.com/office/drawing/2014/main" id="{81A19318-B50F-4DEE-8C10-7EC2950581BE}"/>
              </a:ext>
            </a:extLst>
          </p:cNvPr>
          <p:cNvSpPr>
            <a:spLocks noChangeShapeType="1"/>
          </p:cNvSpPr>
          <p:nvPr/>
        </p:nvSpPr>
        <p:spPr bwMode="auto">
          <a:xfrm>
            <a:off x="990600" y="3810000"/>
            <a:ext cx="510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4" name="Line 64">
            <a:extLst>
              <a:ext uri="{FF2B5EF4-FFF2-40B4-BE49-F238E27FC236}">
                <a16:creationId xmlns:a16="http://schemas.microsoft.com/office/drawing/2014/main" id="{C894ECCB-5D84-4C61-AD7A-CE95CC5A87C5}"/>
              </a:ext>
            </a:extLst>
          </p:cNvPr>
          <p:cNvSpPr>
            <a:spLocks noChangeShapeType="1"/>
          </p:cNvSpPr>
          <p:nvPr/>
        </p:nvSpPr>
        <p:spPr bwMode="auto">
          <a:xfrm>
            <a:off x="990600" y="4724400"/>
            <a:ext cx="510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5" name="Text Box 65">
            <a:extLst>
              <a:ext uri="{FF2B5EF4-FFF2-40B4-BE49-F238E27FC236}">
                <a16:creationId xmlns:a16="http://schemas.microsoft.com/office/drawing/2014/main" id="{3FFF4B56-A753-4531-A8EA-8A0D0E4C54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495800"/>
            <a:ext cx="609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>
                <a:latin typeface="Arial" panose="020B0604020202020204" pitchFamily="34" charset="0"/>
                <a:cs typeface="Angsana New" panose="02020603050405020304" pitchFamily="18" charset="-34"/>
              </a:rPr>
              <a:t>2.0</a:t>
            </a:r>
            <a:endParaRPr lang="th-TH" altLang="en-US" sz="1600"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27666" name="Text Box 66">
            <a:extLst>
              <a:ext uri="{FF2B5EF4-FFF2-40B4-BE49-F238E27FC236}">
                <a16:creationId xmlns:a16="http://schemas.microsoft.com/office/drawing/2014/main" id="{B91EE6EB-A3B0-4747-BD7F-92898E2021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143000"/>
            <a:ext cx="1295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sz="1600" i="1">
                <a:latin typeface="Arial" panose="020B0604020202020204" pitchFamily="34" charset="0"/>
                <a:cs typeface="Arial" panose="020B0604020202020204" pitchFamily="34" charset="0"/>
              </a:rPr>
              <a:t>Billion US$</a:t>
            </a:r>
          </a:p>
        </p:txBody>
      </p:sp>
      <p:sp>
        <p:nvSpPr>
          <p:cNvPr id="27667" name="Text Box 67">
            <a:extLst>
              <a:ext uri="{FF2B5EF4-FFF2-40B4-BE49-F238E27FC236}">
                <a16:creationId xmlns:a16="http://schemas.microsoft.com/office/drawing/2014/main" id="{468D626F-0AD4-4CA3-9FCB-23439DA46F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5867400"/>
            <a:ext cx="990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sz="1600">
                <a:latin typeface="Arial" panose="020B0604020202020204" pitchFamily="34" charset="0"/>
                <a:cs typeface="Arial" panose="020B0604020202020204" pitchFamily="34" charset="0"/>
              </a:rPr>
              <a:t> Y 2004</a:t>
            </a:r>
          </a:p>
        </p:txBody>
      </p:sp>
      <p:sp>
        <p:nvSpPr>
          <p:cNvPr id="27668" name="Text Box 68">
            <a:extLst>
              <a:ext uri="{FF2B5EF4-FFF2-40B4-BE49-F238E27FC236}">
                <a16:creationId xmlns:a16="http://schemas.microsoft.com/office/drawing/2014/main" id="{078E95EC-7134-45EA-9F27-136EE3D6AD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5867400"/>
            <a:ext cx="990600" cy="61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sz="1600">
                <a:latin typeface="Arial" panose="020B0604020202020204" pitchFamily="34" charset="0"/>
                <a:cs typeface="Arial" panose="020B0604020202020204" pitchFamily="34" charset="0"/>
              </a:rPr>
              <a:t> Y 2005 </a:t>
            </a:r>
            <a:r>
              <a:rPr lang="en-US" altLang="en-US" sz="180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TAFTA</a:t>
            </a:r>
          </a:p>
        </p:txBody>
      </p:sp>
      <p:sp>
        <p:nvSpPr>
          <p:cNvPr id="27669" name="Text Box 69">
            <a:extLst>
              <a:ext uri="{FF2B5EF4-FFF2-40B4-BE49-F238E27FC236}">
                <a16:creationId xmlns:a16="http://schemas.microsoft.com/office/drawing/2014/main" id="{A5B942C7-9470-4C08-9756-D2FE1D14A1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5867400"/>
            <a:ext cx="990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sz="1600">
                <a:latin typeface="Arial" panose="020B0604020202020204" pitchFamily="34" charset="0"/>
                <a:cs typeface="Arial" panose="020B0604020202020204" pitchFamily="34" charset="0"/>
              </a:rPr>
              <a:t> Y 2006</a:t>
            </a:r>
          </a:p>
        </p:txBody>
      </p:sp>
      <p:grpSp>
        <p:nvGrpSpPr>
          <p:cNvPr id="100446" name="Group 94">
            <a:extLst>
              <a:ext uri="{FF2B5EF4-FFF2-40B4-BE49-F238E27FC236}">
                <a16:creationId xmlns:a16="http://schemas.microsoft.com/office/drawing/2014/main" id="{C0F15260-1EFD-43E9-8E2F-ED5627B34C17}"/>
              </a:ext>
            </a:extLst>
          </p:cNvPr>
          <p:cNvGrpSpPr>
            <a:grpSpLocks/>
          </p:cNvGrpSpPr>
          <p:nvPr/>
        </p:nvGrpSpPr>
        <p:grpSpPr bwMode="auto">
          <a:xfrm>
            <a:off x="2895600" y="2133600"/>
            <a:ext cx="990600" cy="396875"/>
            <a:chOff x="1824" y="1344"/>
            <a:chExt cx="624" cy="250"/>
          </a:xfrm>
        </p:grpSpPr>
        <p:sp>
          <p:nvSpPr>
            <p:cNvPr id="27695" name="Line 95">
              <a:extLst>
                <a:ext uri="{FF2B5EF4-FFF2-40B4-BE49-F238E27FC236}">
                  <a16:creationId xmlns:a16="http://schemas.microsoft.com/office/drawing/2014/main" id="{956BABC6-7FAE-4A6B-BF7B-BE112A2C45C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72" y="1344"/>
              <a:ext cx="0" cy="192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 type="triangle" w="med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7696" name="Text Box 96">
              <a:extLst>
                <a:ext uri="{FF2B5EF4-FFF2-40B4-BE49-F238E27FC236}">
                  <a16:creationId xmlns:a16="http://schemas.microsoft.com/office/drawing/2014/main" id="{0FC06C32-465C-40F3-AFBA-44B33C30CD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4" y="1344"/>
              <a:ext cx="62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en-US" sz="2000" i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35.8%</a:t>
              </a:r>
            </a:p>
          </p:txBody>
        </p:sp>
      </p:grpSp>
      <p:grpSp>
        <p:nvGrpSpPr>
          <p:cNvPr id="100449" name="Group 97">
            <a:extLst>
              <a:ext uri="{FF2B5EF4-FFF2-40B4-BE49-F238E27FC236}">
                <a16:creationId xmlns:a16="http://schemas.microsoft.com/office/drawing/2014/main" id="{4C0A1D5F-8723-44B7-A479-DC43A528D32C}"/>
              </a:ext>
            </a:extLst>
          </p:cNvPr>
          <p:cNvGrpSpPr>
            <a:grpSpLocks/>
          </p:cNvGrpSpPr>
          <p:nvPr/>
        </p:nvGrpSpPr>
        <p:grpSpPr bwMode="auto">
          <a:xfrm>
            <a:off x="3048000" y="3505200"/>
            <a:ext cx="1066800" cy="396875"/>
            <a:chOff x="1968" y="1968"/>
            <a:chExt cx="672" cy="250"/>
          </a:xfrm>
        </p:grpSpPr>
        <p:sp>
          <p:nvSpPr>
            <p:cNvPr id="27693" name="Line 98">
              <a:extLst>
                <a:ext uri="{FF2B5EF4-FFF2-40B4-BE49-F238E27FC236}">
                  <a16:creationId xmlns:a16="http://schemas.microsoft.com/office/drawing/2014/main" id="{CC598CD6-E01D-4312-933F-70BBA094C34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16" y="1968"/>
              <a:ext cx="0" cy="192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round/>
              <a:headEnd/>
              <a:tailEnd type="triangle" w="med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7694" name="Text Box 99">
              <a:extLst>
                <a:ext uri="{FF2B5EF4-FFF2-40B4-BE49-F238E27FC236}">
                  <a16:creationId xmlns:a16="http://schemas.microsoft.com/office/drawing/2014/main" id="{44B6717B-FD5F-4552-A199-12620DC0E1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8" y="1968"/>
              <a:ext cx="67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en-US" sz="2000" i="1">
                  <a:solidFill>
                    <a:srgbClr val="CC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32.4%</a:t>
              </a:r>
            </a:p>
          </p:txBody>
        </p:sp>
      </p:grpSp>
      <p:grpSp>
        <p:nvGrpSpPr>
          <p:cNvPr id="100452" name="Group 100">
            <a:extLst>
              <a:ext uri="{FF2B5EF4-FFF2-40B4-BE49-F238E27FC236}">
                <a16:creationId xmlns:a16="http://schemas.microsoft.com/office/drawing/2014/main" id="{9DD4EDFD-2170-4848-9CD6-EC29B8EACE8B}"/>
              </a:ext>
            </a:extLst>
          </p:cNvPr>
          <p:cNvGrpSpPr>
            <a:grpSpLocks/>
          </p:cNvGrpSpPr>
          <p:nvPr/>
        </p:nvGrpSpPr>
        <p:grpSpPr bwMode="auto">
          <a:xfrm>
            <a:off x="3124200" y="4343400"/>
            <a:ext cx="1066800" cy="396875"/>
            <a:chOff x="1968" y="2736"/>
            <a:chExt cx="672" cy="250"/>
          </a:xfrm>
        </p:grpSpPr>
        <p:sp>
          <p:nvSpPr>
            <p:cNvPr id="27691" name="Line 101">
              <a:extLst>
                <a:ext uri="{FF2B5EF4-FFF2-40B4-BE49-F238E27FC236}">
                  <a16:creationId xmlns:a16="http://schemas.microsoft.com/office/drawing/2014/main" id="{770A13EC-CFE6-4764-9562-8BB5D84D71E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16" y="2736"/>
              <a:ext cx="0" cy="192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triangle" w="med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7692" name="Text Box 102">
              <a:extLst>
                <a:ext uri="{FF2B5EF4-FFF2-40B4-BE49-F238E27FC236}">
                  <a16:creationId xmlns:a16="http://schemas.microsoft.com/office/drawing/2014/main" id="{4A93C400-3700-4357-BD0C-57C0037936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8" y="2736"/>
              <a:ext cx="67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en-US" sz="1600" i="1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000" i="1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39.9%</a:t>
              </a:r>
            </a:p>
          </p:txBody>
        </p:sp>
      </p:grpSp>
      <p:grpSp>
        <p:nvGrpSpPr>
          <p:cNvPr id="100483" name="Group 131">
            <a:extLst>
              <a:ext uri="{FF2B5EF4-FFF2-40B4-BE49-F238E27FC236}">
                <a16:creationId xmlns:a16="http://schemas.microsoft.com/office/drawing/2014/main" id="{019C9A28-CA6E-4BDC-98B0-A4F34133985E}"/>
              </a:ext>
            </a:extLst>
          </p:cNvPr>
          <p:cNvGrpSpPr>
            <a:grpSpLocks/>
          </p:cNvGrpSpPr>
          <p:nvPr/>
        </p:nvGrpSpPr>
        <p:grpSpPr bwMode="auto">
          <a:xfrm>
            <a:off x="1295400" y="2819400"/>
            <a:ext cx="1063625" cy="396875"/>
            <a:chOff x="816" y="1776"/>
            <a:chExt cx="670" cy="250"/>
          </a:xfrm>
        </p:grpSpPr>
        <p:sp>
          <p:nvSpPr>
            <p:cNvPr id="27689" name="Text Box 105">
              <a:extLst>
                <a:ext uri="{FF2B5EF4-FFF2-40B4-BE49-F238E27FC236}">
                  <a16:creationId xmlns:a16="http://schemas.microsoft.com/office/drawing/2014/main" id="{D0AF6D6D-8114-43CE-B80A-9CBF2A2333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6" y="1776"/>
              <a:ext cx="67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en-US" sz="2000" i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31.2%</a:t>
              </a:r>
            </a:p>
          </p:txBody>
        </p:sp>
        <p:sp>
          <p:nvSpPr>
            <p:cNvPr id="27690" name="Line 106">
              <a:extLst>
                <a:ext uri="{FF2B5EF4-FFF2-40B4-BE49-F238E27FC236}">
                  <a16:creationId xmlns:a16="http://schemas.microsoft.com/office/drawing/2014/main" id="{F013298D-AA4D-43D4-AFE9-7962618DB48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64" y="1776"/>
              <a:ext cx="0" cy="192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 type="triangle" w="med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grpSp>
        <p:nvGrpSpPr>
          <p:cNvPr id="100459" name="Group 107">
            <a:extLst>
              <a:ext uri="{FF2B5EF4-FFF2-40B4-BE49-F238E27FC236}">
                <a16:creationId xmlns:a16="http://schemas.microsoft.com/office/drawing/2014/main" id="{7730EE6D-F205-42BC-875B-3CD0E13F00CD}"/>
              </a:ext>
            </a:extLst>
          </p:cNvPr>
          <p:cNvGrpSpPr>
            <a:grpSpLocks/>
          </p:cNvGrpSpPr>
          <p:nvPr/>
        </p:nvGrpSpPr>
        <p:grpSpPr bwMode="auto">
          <a:xfrm>
            <a:off x="4724400" y="2971800"/>
            <a:ext cx="1066800" cy="396875"/>
            <a:chOff x="1968" y="1968"/>
            <a:chExt cx="672" cy="250"/>
          </a:xfrm>
        </p:grpSpPr>
        <p:sp>
          <p:nvSpPr>
            <p:cNvPr id="27687" name="Line 108">
              <a:extLst>
                <a:ext uri="{FF2B5EF4-FFF2-40B4-BE49-F238E27FC236}">
                  <a16:creationId xmlns:a16="http://schemas.microsoft.com/office/drawing/2014/main" id="{A17C982B-9E5C-4652-8F18-4EF6176940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16" y="1968"/>
              <a:ext cx="0" cy="192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round/>
              <a:headEnd/>
              <a:tailEnd type="triangle" w="med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7688" name="Text Box 109">
              <a:extLst>
                <a:ext uri="{FF2B5EF4-FFF2-40B4-BE49-F238E27FC236}">
                  <a16:creationId xmlns:a16="http://schemas.microsoft.com/office/drawing/2014/main" id="{227B3C0C-8420-48F3-B455-BEC39924DE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8" y="1968"/>
              <a:ext cx="67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en-US" sz="2000" i="1">
                  <a:solidFill>
                    <a:srgbClr val="CC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28.9%</a:t>
              </a:r>
            </a:p>
          </p:txBody>
        </p:sp>
      </p:grpSp>
      <p:grpSp>
        <p:nvGrpSpPr>
          <p:cNvPr id="100462" name="Group 110">
            <a:extLst>
              <a:ext uri="{FF2B5EF4-FFF2-40B4-BE49-F238E27FC236}">
                <a16:creationId xmlns:a16="http://schemas.microsoft.com/office/drawing/2014/main" id="{9D8439FB-4DB9-46FA-B139-4C4AAF415587}"/>
              </a:ext>
            </a:extLst>
          </p:cNvPr>
          <p:cNvGrpSpPr>
            <a:grpSpLocks/>
          </p:cNvGrpSpPr>
          <p:nvPr/>
        </p:nvGrpSpPr>
        <p:grpSpPr bwMode="auto">
          <a:xfrm>
            <a:off x="1371600" y="3886200"/>
            <a:ext cx="1066800" cy="396875"/>
            <a:chOff x="1968" y="1968"/>
            <a:chExt cx="672" cy="250"/>
          </a:xfrm>
        </p:grpSpPr>
        <p:sp>
          <p:nvSpPr>
            <p:cNvPr id="27685" name="Line 111">
              <a:extLst>
                <a:ext uri="{FF2B5EF4-FFF2-40B4-BE49-F238E27FC236}">
                  <a16:creationId xmlns:a16="http://schemas.microsoft.com/office/drawing/2014/main" id="{C8307A3B-68A0-4683-873D-4E3B651C1E4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16" y="1968"/>
              <a:ext cx="0" cy="192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round/>
              <a:headEnd/>
              <a:tailEnd type="triangle" w="med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7686" name="Text Box 112">
              <a:extLst>
                <a:ext uri="{FF2B5EF4-FFF2-40B4-BE49-F238E27FC236}">
                  <a16:creationId xmlns:a16="http://schemas.microsoft.com/office/drawing/2014/main" id="{216DED44-B30C-4541-A178-44C073963F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8" y="1968"/>
              <a:ext cx="67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en-US" sz="2000" i="1">
                  <a:solidFill>
                    <a:srgbClr val="CC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17.4%</a:t>
              </a:r>
            </a:p>
          </p:txBody>
        </p:sp>
      </p:grpSp>
      <p:grpSp>
        <p:nvGrpSpPr>
          <p:cNvPr id="100465" name="Group 113">
            <a:extLst>
              <a:ext uri="{FF2B5EF4-FFF2-40B4-BE49-F238E27FC236}">
                <a16:creationId xmlns:a16="http://schemas.microsoft.com/office/drawing/2014/main" id="{C00BA0B8-5D7F-4A97-8CEC-207EF90F5F48}"/>
              </a:ext>
            </a:extLst>
          </p:cNvPr>
          <p:cNvGrpSpPr>
            <a:grpSpLocks/>
          </p:cNvGrpSpPr>
          <p:nvPr/>
        </p:nvGrpSpPr>
        <p:grpSpPr bwMode="auto">
          <a:xfrm>
            <a:off x="4800600" y="4267200"/>
            <a:ext cx="1066800" cy="396875"/>
            <a:chOff x="1968" y="2736"/>
            <a:chExt cx="672" cy="250"/>
          </a:xfrm>
        </p:grpSpPr>
        <p:sp>
          <p:nvSpPr>
            <p:cNvPr id="27683" name="Line 114">
              <a:extLst>
                <a:ext uri="{FF2B5EF4-FFF2-40B4-BE49-F238E27FC236}">
                  <a16:creationId xmlns:a16="http://schemas.microsoft.com/office/drawing/2014/main" id="{3D395594-3E12-4259-9FC1-123889FD404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16" y="2736"/>
              <a:ext cx="0" cy="192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triangle" w="med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7684" name="Text Box 115">
              <a:extLst>
                <a:ext uri="{FF2B5EF4-FFF2-40B4-BE49-F238E27FC236}">
                  <a16:creationId xmlns:a16="http://schemas.microsoft.com/office/drawing/2014/main" id="{44576F31-AD96-4186-9AFD-0351A3544D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8" y="2736"/>
              <a:ext cx="67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en-US" sz="1600" i="1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000" i="1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2.0%</a:t>
              </a:r>
            </a:p>
          </p:txBody>
        </p:sp>
      </p:grpSp>
      <p:grpSp>
        <p:nvGrpSpPr>
          <p:cNvPr id="100468" name="Group 116">
            <a:extLst>
              <a:ext uri="{FF2B5EF4-FFF2-40B4-BE49-F238E27FC236}">
                <a16:creationId xmlns:a16="http://schemas.microsoft.com/office/drawing/2014/main" id="{05C3D4DD-C70D-45E7-A9CD-8423192ED456}"/>
              </a:ext>
            </a:extLst>
          </p:cNvPr>
          <p:cNvGrpSpPr>
            <a:grpSpLocks/>
          </p:cNvGrpSpPr>
          <p:nvPr/>
        </p:nvGrpSpPr>
        <p:grpSpPr bwMode="auto">
          <a:xfrm>
            <a:off x="1447800" y="4724400"/>
            <a:ext cx="990600" cy="396875"/>
            <a:chOff x="1968" y="2736"/>
            <a:chExt cx="672" cy="250"/>
          </a:xfrm>
        </p:grpSpPr>
        <p:sp>
          <p:nvSpPr>
            <p:cNvPr id="27681" name="Line 117">
              <a:extLst>
                <a:ext uri="{FF2B5EF4-FFF2-40B4-BE49-F238E27FC236}">
                  <a16:creationId xmlns:a16="http://schemas.microsoft.com/office/drawing/2014/main" id="{27055A89-F940-4F9F-8B30-3B3BB7D867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16" y="2736"/>
              <a:ext cx="0" cy="192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triangle" w="med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7682" name="Text Box 118">
              <a:extLst>
                <a:ext uri="{FF2B5EF4-FFF2-40B4-BE49-F238E27FC236}">
                  <a16:creationId xmlns:a16="http://schemas.microsoft.com/office/drawing/2014/main" id="{B08A0EC9-571F-4FBA-99B7-BABB090DA7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8" y="2736"/>
              <a:ext cx="67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en-US" sz="1600" i="1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000" i="1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53.3%</a:t>
              </a:r>
            </a:p>
          </p:txBody>
        </p:sp>
      </p:grpSp>
      <p:grpSp>
        <p:nvGrpSpPr>
          <p:cNvPr id="100482" name="Group 130">
            <a:extLst>
              <a:ext uri="{FF2B5EF4-FFF2-40B4-BE49-F238E27FC236}">
                <a16:creationId xmlns:a16="http://schemas.microsoft.com/office/drawing/2014/main" id="{4A2BA4C4-F661-4953-A7B7-F0EE2B4B7F1F}"/>
              </a:ext>
            </a:extLst>
          </p:cNvPr>
          <p:cNvGrpSpPr>
            <a:grpSpLocks/>
          </p:cNvGrpSpPr>
          <p:nvPr/>
        </p:nvGrpSpPr>
        <p:grpSpPr bwMode="auto">
          <a:xfrm>
            <a:off x="4343400" y="1524000"/>
            <a:ext cx="990600" cy="396875"/>
            <a:chOff x="2736" y="960"/>
            <a:chExt cx="624" cy="250"/>
          </a:xfrm>
        </p:grpSpPr>
        <p:sp>
          <p:nvSpPr>
            <p:cNvPr id="27679" name="Line 127">
              <a:extLst>
                <a:ext uri="{FF2B5EF4-FFF2-40B4-BE49-F238E27FC236}">
                  <a16:creationId xmlns:a16="http://schemas.microsoft.com/office/drawing/2014/main" id="{89BF2E39-843A-4F8C-B2C7-59E11C0A3B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84" y="960"/>
              <a:ext cx="0" cy="192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 type="triangle" w="med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7680" name="Text Box 128">
              <a:extLst>
                <a:ext uri="{FF2B5EF4-FFF2-40B4-BE49-F238E27FC236}">
                  <a16:creationId xmlns:a16="http://schemas.microsoft.com/office/drawing/2014/main" id="{AE8BCE5C-3CBC-4772-8F11-E5DF5C4271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6" y="960"/>
              <a:ext cx="62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en-US" sz="2000" i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28.9%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0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0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0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0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04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0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0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0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0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00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10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100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10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100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500"/>
                                        <p:tgtEl>
                                          <p:spTgt spid="100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500"/>
                                        <p:tgtEl>
                                          <p:spTgt spid="100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3" dur="500"/>
                                        <p:tgtEl>
                                          <p:spTgt spid="100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8" dur="500"/>
                                        <p:tgtEl>
                                          <p:spTgt spid="100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3" dur="500"/>
                                        <p:tgtEl>
                                          <p:spTgt spid="100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>
            <a:extLst>
              <a:ext uri="{FF2B5EF4-FFF2-40B4-BE49-F238E27FC236}">
                <a16:creationId xmlns:a16="http://schemas.microsoft.com/office/drawing/2014/main" id="{064CAB28-D143-4765-9B53-5F8AE794C0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1447800"/>
            <a:ext cx="6934200" cy="42672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675" name="Line 5">
            <a:extLst>
              <a:ext uri="{FF2B5EF4-FFF2-40B4-BE49-F238E27FC236}">
                <a16:creationId xmlns:a16="http://schemas.microsoft.com/office/drawing/2014/main" id="{B34EE958-6176-4247-8B50-834F1ED23D12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1447800"/>
            <a:ext cx="6934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6" name="Line 6">
            <a:extLst>
              <a:ext uri="{FF2B5EF4-FFF2-40B4-BE49-F238E27FC236}">
                <a16:creationId xmlns:a16="http://schemas.microsoft.com/office/drawing/2014/main" id="{D3150A9E-C8AC-43EE-8C12-D790BBBCAFC7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2286000"/>
            <a:ext cx="6934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7" name="Line 7">
            <a:extLst>
              <a:ext uri="{FF2B5EF4-FFF2-40B4-BE49-F238E27FC236}">
                <a16:creationId xmlns:a16="http://schemas.microsoft.com/office/drawing/2014/main" id="{B899B017-0C9D-401A-91DF-6B8884929B99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3124200"/>
            <a:ext cx="6934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8" name="Line 8">
            <a:extLst>
              <a:ext uri="{FF2B5EF4-FFF2-40B4-BE49-F238E27FC236}">
                <a16:creationId xmlns:a16="http://schemas.microsoft.com/office/drawing/2014/main" id="{11485F53-411A-4D26-B643-F2610A270F37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3962400"/>
            <a:ext cx="6934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9" name="Line 9">
            <a:extLst>
              <a:ext uri="{FF2B5EF4-FFF2-40B4-BE49-F238E27FC236}">
                <a16:creationId xmlns:a16="http://schemas.microsoft.com/office/drawing/2014/main" id="{0BAFCC02-DF0E-4A3A-8D19-3A35C83323FC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4800600"/>
            <a:ext cx="6934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0" name="Text Box 11">
            <a:extLst>
              <a:ext uri="{FF2B5EF4-FFF2-40B4-BE49-F238E27FC236}">
                <a16:creationId xmlns:a16="http://schemas.microsoft.com/office/drawing/2014/main" id="{2C849B31-AE42-4B48-85D9-2B0C224E56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057400"/>
            <a:ext cx="609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>
                <a:latin typeface="Arial" panose="020B0604020202020204" pitchFamily="34" charset="0"/>
                <a:cs typeface="Angsana New" panose="02020603050405020304" pitchFamily="18" charset="-34"/>
              </a:rPr>
              <a:t>4.0</a:t>
            </a:r>
            <a:endParaRPr lang="th-TH" altLang="en-US" sz="1600"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28681" name="Text Box 12">
            <a:extLst>
              <a:ext uri="{FF2B5EF4-FFF2-40B4-BE49-F238E27FC236}">
                <a16:creationId xmlns:a16="http://schemas.microsoft.com/office/drawing/2014/main" id="{59C0CF5B-3FA8-44D2-A646-C8F88CF34F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810000"/>
            <a:ext cx="609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>
                <a:latin typeface="Arial" panose="020B0604020202020204" pitchFamily="34" charset="0"/>
                <a:cs typeface="Angsana New" panose="02020603050405020304" pitchFamily="18" charset="-34"/>
              </a:rPr>
              <a:t>2.0</a:t>
            </a:r>
            <a:endParaRPr lang="th-TH" altLang="en-US" sz="1600"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28682" name="Text Box 13">
            <a:extLst>
              <a:ext uri="{FF2B5EF4-FFF2-40B4-BE49-F238E27FC236}">
                <a16:creationId xmlns:a16="http://schemas.microsoft.com/office/drawing/2014/main" id="{1EBBA926-5E80-45F6-8475-DAC228771B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895600"/>
            <a:ext cx="609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>
                <a:latin typeface="Arial" panose="020B0604020202020204" pitchFamily="34" charset="0"/>
                <a:cs typeface="Angsana New" panose="02020603050405020304" pitchFamily="18" charset="-34"/>
              </a:rPr>
              <a:t>3.0</a:t>
            </a:r>
            <a:endParaRPr lang="th-TH" altLang="en-US" sz="1600"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28683" name="Text Box 14">
            <a:extLst>
              <a:ext uri="{FF2B5EF4-FFF2-40B4-BE49-F238E27FC236}">
                <a16:creationId xmlns:a16="http://schemas.microsoft.com/office/drawing/2014/main" id="{7A7E1156-D5A7-4E9F-BFB9-86160C5F06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648200"/>
            <a:ext cx="609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>
                <a:latin typeface="Arial" panose="020B0604020202020204" pitchFamily="34" charset="0"/>
                <a:cs typeface="Angsana New" panose="02020603050405020304" pitchFamily="18" charset="-34"/>
              </a:rPr>
              <a:t>1.0</a:t>
            </a:r>
            <a:endParaRPr lang="th-TH" altLang="en-US" sz="1600"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28684" name="Text Box 15">
            <a:extLst>
              <a:ext uri="{FF2B5EF4-FFF2-40B4-BE49-F238E27FC236}">
                <a16:creationId xmlns:a16="http://schemas.microsoft.com/office/drawing/2014/main" id="{13C9A95C-6CFD-45B2-8026-69294567FD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95400"/>
            <a:ext cx="609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>
                <a:latin typeface="Arial" panose="020B0604020202020204" pitchFamily="34" charset="0"/>
                <a:cs typeface="Angsana New" panose="02020603050405020304" pitchFamily="18" charset="-34"/>
              </a:rPr>
              <a:t>5.0</a:t>
            </a:r>
            <a:endParaRPr lang="th-TH" altLang="en-US" sz="1600"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28685" name="Text Box 20">
            <a:extLst>
              <a:ext uri="{FF2B5EF4-FFF2-40B4-BE49-F238E27FC236}">
                <a16:creationId xmlns:a16="http://schemas.microsoft.com/office/drawing/2014/main" id="{FDB8AE3F-C1A7-418E-B404-DB248B1457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5867400"/>
            <a:ext cx="990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sz="1600">
                <a:latin typeface="Arial" panose="020B0604020202020204" pitchFamily="34" charset="0"/>
                <a:cs typeface="Arial" panose="020B0604020202020204" pitchFamily="34" charset="0"/>
              </a:rPr>
              <a:t> Y 2004</a:t>
            </a:r>
          </a:p>
        </p:txBody>
      </p:sp>
      <p:sp>
        <p:nvSpPr>
          <p:cNvPr id="28686" name="Text Box 21">
            <a:extLst>
              <a:ext uri="{FF2B5EF4-FFF2-40B4-BE49-F238E27FC236}">
                <a16:creationId xmlns:a16="http://schemas.microsoft.com/office/drawing/2014/main" id="{3146FEF2-1742-44A3-993A-2AE5211B3E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5867400"/>
            <a:ext cx="9906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sz="1600">
                <a:latin typeface="Arial" panose="020B0604020202020204" pitchFamily="34" charset="0"/>
                <a:cs typeface="Arial" panose="020B0604020202020204" pitchFamily="34" charset="0"/>
              </a:rPr>
              <a:t> Y 2005 </a:t>
            </a:r>
            <a:r>
              <a:rPr lang="en-US" altLang="en-US" sz="160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TAFTA</a:t>
            </a:r>
          </a:p>
        </p:txBody>
      </p:sp>
      <p:sp>
        <p:nvSpPr>
          <p:cNvPr id="28687" name="Text Box 22">
            <a:extLst>
              <a:ext uri="{FF2B5EF4-FFF2-40B4-BE49-F238E27FC236}">
                <a16:creationId xmlns:a16="http://schemas.microsoft.com/office/drawing/2014/main" id="{4A2E9DF7-4386-426B-97E9-29783F350E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5867400"/>
            <a:ext cx="990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sz="1600">
                <a:latin typeface="Arial" panose="020B0604020202020204" pitchFamily="34" charset="0"/>
                <a:cs typeface="Arial" panose="020B0604020202020204" pitchFamily="34" charset="0"/>
              </a:rPr>
              <a:t> Y 2006</a:t>
            </a:r>
          </a:p>
        </p:txBody>
      </p:sp>
      <p:sp>
        <p:nvSpPr>
          <p:cNvPr id="102423" name="Text Box 23">
            <a:extLst>
              <a:ext uri="{FF2B5EF4-FFF2-40B4-BE49-F238E27FC236}">
                <a16:creationId xmlns:a16="http://schemas.microsoft.com/office/drawing/2014/main" id="{3327C210-2F30-4C69-8BE5-6BF883564F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5867400"/>
            <a:ext cx="9906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sz="1600">
                <a:latin typeface="Arial" panose="020B0604020202020204" pitchFamily="34" charset="0"/>
                <a:cs typeface="Arial" panose="020B0604020202020204" pitchFamily="34" charset="0"/>
              </a:rPr>
              <a:t> Y 2007   Jan-Jun</a:t>
            </a:r>
          </a:p>
        </p:txBody>
      </p:sp>
      <p:sp>
        <p:nvSpPr>
          <p:cNvPr id="102450" name="Text Box 50">
            <a:extLst>
              <a:ext uri="{FF2B5EF4-FFF2-40B4-BE49-F238E27FC236}">
                <a16:creationId xmlns:a16="http://schemas.microsoft.com/office/drawing/2014/main" id="{06782860-8784-4A2F-B541-3729313726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5867400"/>
            <a:ext cx="9906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sz="1600">
                <a:latin typeface="Arial" panose="020B0604020202020204" pitchFamily="34" charset="0"/>
                <a:cs typeface="Arial" panose="020B0604020202020204" pitchFamily="34" charset="0"/>
              </a:rPr>
              <a:t> Y 2006   Jan-Jun</a:t>
            </a:r>
          </a:p>
        </p:txBody>
      </p:sp>
      <p:sp>
        <p:nvSpPr>
          <p:cNvPr id="28690" name="Rectangle 2">
            <a:extLst>
              <a:ext uri="{FF2B5EF4-FFF2-40B4-BE49-F238E27FC236}">
                <a16:creationId xmlns:a16="http://schemas.microsoft.com/office/drawing/2014/main" id="{25A9BF57-567E-4559-8411-6B2DADC0BA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0"/>
            <a:ext cx="8229600" cy="973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eaLnBrk="1" hangingPunct="1"/>
            <a:r>
              <a:rPr lang="en-US" altLang="en-US" b="0" i="1">
                <a:solidFill>
                  <a:srgbClr val="CC0000"/>
                </a:solidFill>
                <a:latin typeface="Arial Black" panose="020B0A04020102020204" pitchFamily="34" charset="0"/>
                <a:cs typeface="Angsana New" panose="02020603050405020304" pitchFamily="18" charset="-34"/>
              </a:rPr>
              <a:t>Australia Import from Thailand</a:t>
            </a:r>
          </a:p>
        </p:txBody>
      </p:sp>
      <p:sp>
        <p:nvSpPr>
          <p:cNvPr id="28691" name="Text Box 10">
            <a:extLst>
              <a:ext uri="{FF2B5EF4-FFF2-40B4-BE49-F238E27FC236}">
                <a16:creationId xmlns:a16="http://schemas.microsoft.com/office/drawing/2014/main" id="{408785E0-2A8C-4C7A-A5B9-056CC1C180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990600"/>
            <a:ext cx="1295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sz="1600" i="1">
                <a:latin typeface="Arial" panose="020B0604020202020204" pitchFamily="34" charset="0"/>
                <a:cs typeface="Arial" panose="020B0604020202020204" pitchFamily="34" charset="0"/>
              </a:rPr>
              <a:t>Billion US$</a:t>
            </a:r>
          </a:p>
        </p:txBody>
      </p:sp>
      <p:grpSp>
        <p:nvGrpSpPr>
          <p:cNvPr id="28692" name="Group 58">
            <a:extLst>
              <a:ext uri="{FF2B5EF4-FFF2-40B4-BE49-F238E27FC236}">
                <a16:creationId xmlns:a16="http://schemas.microsoft.com/office/drawing/2014/main" id="{561A194D-BEEE-495B-A709-24ACF19AD4F7}"/>
              </a:ext>
            </a:extLst>
          </p:cNvPr>
          <p:cNvGrpSpPr>
            <a:grpSpLocks/>
          </p:cNvGrpSpPr>
          <p:nvPr/>
        </p:nvGrpSpPr>
        <p:grpSpPr bwMode="auto">
          <a:xfrm>
            <a:off x="1447800" y="3048000"/>
            <a:ext cx="685800" cy="2667000"/>
            <a:chOff x="912" y="1920"/>
            <a:chExt cx="432" cy="1680"/>
          </a:xfrm>
        </p:grpSpPr>
        <p:sp>
          <p:nvSpPr>
            <p:cNvPr id="28708" name="Rectangle 16">
              <a:extLst>
                <a:ext uri="{FF2B5EF4-FFF2-40B4-BE49-F238E27FC236}">
                  <a16:creationId xmlns:a16="http://schemas.microsoft.com/office/drawing/2014/main" id="{E741A1E6-FEAA-41C4-A17A-7757F9126F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2112"/>
              <a:ext cx="432" cy="1488"/>
            </a:xfrm>
            <a:prstGeom prst="rect">
              <a:avLst/>
            </a:prstGeom>
            <a:solidFill>
              <a:srgbClr val="FF0000">
                <a:alpha val="3803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709" name="Text Box 41">
              <a:extLst>
                <a:ext uri="{FF2B5EF4-FFF2-40B4-BE49-F238E27FC236}">
                  <a16:creationId xmlns:a16="http://schemas.microsoft.com/office/drawing/2014/main" id="{C9C49138-DC72-49D1-B564-BD544BF937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2" y="1920"/>
              <a:ext cx="38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600">
                  <a:latin typeface="Arial" panose="020B0604020202020204" pitchFamily="34" charset="0"/>
                  <a:cs typeface="Angsana New" panose="02020603050405020304" pitchFamily="18" charset="-34"/>
                </a:rPr>
                <a:t>2.76</a:t>
              </a:r>
              <a:endParaRPr lang="th-TH" altLang="en-US" sz="1600">
                <a:latin typeface="Arial" panose="020B0604020202020204" pitchFamily="34" charset="0"/>
                <a:cs typeface="Angsana New" panose="02020603050405020304" pitchFamily="18" charset="-34"/>
              </a:endParaRPr>
            </a:p>
          </p:txBody>
        </p:sp>
      </p:grpSp>
      <p:grpSp>
        <p:nvGrpSpPr>
          <p:cNvPr id="28693" name="Group 59">
            <a:extLst>
              <a:ext uri="{FF2B5EF4-FFF2-40B4-BE49-F238E27FC236}">
                <a16:creationId xmlns:a16="http://schemas.microsoft.com/office/drawing/2014/main" id="{981E858C-9DBB-40D9-96B2-B2176B26287C}"/>
              </a:ext>
            </a:extLst>
          </p:cNvPr>
          <p:cNvGrpSpPr>
            <a:grpSpLocks/>
          </p:cNvGrpSpPr>
          <p:nvPr/>
        </p:nvGrpSpPr>
        <p:grpSpPr bwMode="auto">
          <a:xfrm>
            <a:off x="2590800" y="2209800"/>
            <a:ext cx="685800" cy="3505200"/>
            <a:chOff x="1632" y="1392"/>
            <a:chExt cx="432" cy="2208"/>
          </a:xfrm>
        </p:grpSpPr>
        <p:sp>
          <p:nvSpPr>
            <p:cNvPr id="28706" name="Rectangle 17">
              <a:extLst>
                <a:ext uri="{FF2B5EF4-FFF2-40B4-BE49-F238E27FC236}">
                  <a16:creationId xmlns:a16="http://schemas.microsoft.com/office/drawing/2014/main" id="{51ABCCA3-B6B2-4F8F-9DDE-C3FEBF0479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" y="1632"/>
              <a:ext cx="432" cy="1968"/>
            </a:xfrm>
            <a:prstGeom prst="rect">
              <a:avLst/>
            </a:prstGeom>
            <a:gradFill rotWithShape="1">
              <a:gsLst>
                <a:gs pos="0">
                  <a:srgbClr val="FF0000">
                    <a:alpha val="70000"/>
                  </a:srgbClr>
                </a:gs>
                <a:gs pos="100000">
                  <a:srgbClr val="DB0000">
                    <a:alpha val="70000"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707" name="Text Box 42">
              <a:extLst>
                <a:ext uri="{FF2B5EF4-FFF2-40B4-BE49-F238E27FC236}">
                  <a16:creationId xmlns:a16="http://schemas.microsoft.com/office/drawing/2014/main" id="{0D145EE8-3B9A-46EA-A86D-8211CB6032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32" y="1392"/>
              <a:ext cx="43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600">
                  <a:latin typeface="Arial" panose="020B0604020202020204" pitchFamily="34" charset="0"/>
                  <a:cs typeface="Angsana New" panose="02020603050405020304" pitchFamily="18" charset="-34"/>
                </a:rPr>
                <a:t>3.63</a:t>
              </a:r>
              <a:endParaRPr lang="th-TH" altLang="en-US" sz="1600">
                <a:latin typeface="Arial" panose="020B0604020202020204" pitchFamily="34" charset="0"/>
                <a:cs typeface="Angsana New" panose="02020603050405020304" pitchFamily="18" charset="-34"/>
              </a:endParaRPr>
            </a:p>
          </p:txBody>
        </p:sp>
      </p:grpSp>
      <p:grpSp>
        <p:nvGrpSpPr>
          <p:cNvPr id="28694" name="Group 47">
            <a:extLst>
              <a:ext uri="{FF2B5EF4-FFF2-40B4-BE49-F238E27FC236}">
                <a16:creationId xmlns:a16="http://schemas.microsoft.com/office/drawing/2014/main" id="{D8BB78D7-A7A5-4832-9F26-0C767EB9BE13}"/>
              </a:ext>
            </a:extLst>
          </p:cNvPr>
          <p:cNvGrpSpPr>
            <a:grpSpLocks/>
          </p:cNvGrpSpPr>
          <p:nvPr/>
        </p:nvGrpSpPr>
        <p:grpSpPr bwMode="auto">
          <a:xfrm>
            <a:off x="3733800" y="1371600"/>
            <a:ext cx="685800" cy="4343400"/>
            <a:chOff x="2304" y="864"/>
            <a:chExt cx="432" cy="2736"/>
          </a:xfrm>
        </p:grpSpPr>
        <p:sp>
          <p:nvSpPr>
            <p:cNvPr id="28704" name="Rectangle 18">
              <a:extLst>
                <a:ext uri="{FF2B5EF4-FFF2-40B4-BE49-F238E27FC236}">
                  <a16:creationId xmlns:a16="http://schemas.microsoft.com/office/drawing/2014/main" id="{891E7F78-4D1A-436D-864A-823207006A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4" y="1056"/>
              <a:ext cx="432" cy="2544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EB00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705" name="Text Box 43">
              <a:extLst>
                <a:ext uri="{FF2B5EF4-FFF2-40B4-BE49-F238E27FC236}">
                  <a16:creationId xmlns:a16="http://schemas.microsoft.com/office/drawing/2014/main" id="{1324E320-C335-48F7-AB84-D034E3F3AF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4" y="864"/>
              <a:ext cx="43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600">
                  <a:latin typeface="Arial" panose="020B0604020202020204" pitchFamily="34" charset="0"/>
                  <a:cs typeface="Angsana New" panose="02020603050405020304" pitchFamily="18" charset="-34"/>
                </a:rPr>
                <a:t>4.72</a:t>
              </a:r>
              <a:endParaRPr lang="th-TH" altLang="en-US" sz="1600">
                <a:latin typeface="Arial" panose="020B0604020202020204" pitchFamily="34" charset="0"/>
                <a:cs typeface="Angsana New" panose="02020603050405020304" pitchFamily="18" charset="-34"/>
              </a:endParaRPr>
            </a:p>
          </p:txBody>
        </p:sp>
      </p:grpSp>
      <p:grpSp>
        <p:nvGrpSpPr>
          <p:cNvPr id="102460" name="Group 60">
            <a:extLst>
              <a:ext uri="{FF2B5EF4-FFF2-40B4-BE49-F238E27FC236}">
                <a16:creationId xmlns:a16="http://schemas.microsoft.com/office/drawing/2014/main" id="{82DA3C0F-9997-47A5-9172-64D7EC03BFFC}"/>
              </a:ext>
            </a:extLst>
          </p:cNvPr>
          <p:cNvGrpSpPr>
            <a:grpSpLocks/>
          </p:cNvGrpSpPr>
          <p:nvPr/>
        </p:nvGrpSpPr>
        <p:grpSpPr bwMode="auto">
          <a:xfrm>
            <a:off x="5638800" y="2667000"/>
            <a:ext cx="685800" cy="3048000"/>
            <a:chOff x="3552" y="1680"/>
            <a:chExt cx="432" cy="1920"/>
          </a:xfrm>
        </p:grpSpPr>
        <p:sp>
          <p:nvSpPr>
            <p:cNvPr id="28702" name="Rectangle 19">
              <a:extLst>
                <a:ext uri="{FF2B5EF4-FFF2-40B4-BE49-F238E27FC236}">
                  <a16:creationId xmlns:a16="http://schemas.microsoft.com/office/drawing/2014/main" id="{773086AE-FD04-4EC7-A559-E2DB48456B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1920"/>
              <a:ext cx="432" cy="1680"/>
            </a:xfrm>
            <a:prstGeom prst="rect">
              <a:avLst/>
            </a:prstGeom>
            <a:gradFill rotWithShape="1">
              <a:gsLst>
                <a:gs pos="0">
                  <a:srgbClr val="FF5050"/>
                </a:gs>
                <a:gs pos="100000">
                  <a:srgbClr val="762525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703" name="Text Box 44">
              <a:extLst>
                <a:ext uri="{FF2B5EF4-FFF2-40B4-BE49-F238E27FC236}">
                  <a16:creationId xmlns:a16="http://schemas.microsoft.com/office/drawing/2014/main" id="{935CA11C-9EAB-4A13-AD2C-A7CE829626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52" y="1680"/>
              <a:ext cx="43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600">
                  <a:latin typeface="Arial" panose="020B0604020202020204" pitchFamily="34" charset="0"/>
                  <a:cs typeface="Angsana New" panose="02020603050405020304" pitchFamily="18" charset="-34"/>
                </a:rPr>
                <a:t>3.12</a:t>
              </a:r>
              <a:endParaRPr lang="th-TH" altLang="en-US" sz="1600">
                <a:latin typeface="Arial" panose="020B0604020202020204" pitchFamily="34" charset="0"/>
                <a:cs typeface="Angsana New" panose="02020603050405020304" pitchFamily="18" charset="-34"/>
              </a:endParaRPr>
            </a:p>
          </p:txBody>
        </p:sp>
      </p:grpSp>
      <p:grpSp>
        <p:nvGrpSpPr>
          <p:cNvPr id="102461" name="Group 61">
            <a:extLst>
              <a:ext uri="{FF2B5EF4-FFF2-40B4-BE49-F238E27FC236}">
                <a16:creationId xmlns:a16="http://schemas.microsoft.com/office/drawing/2014/main" id="{BBD479B9-7E58-4604-8E24-C76266F8E9F5}"/>
              </a:ext>
            </a:extLst>
          </p:cNvPr>
          <p:cNvGrpSpPr>
            <a:grpSpLocks/>
          </p:cNvGrpSpPr>
          <p:nvPr/>
        </p:nvGrpSpPr>
        <p:grpSpPr bwMode="auto">
          <a:xfrm>
            <a:off x="4495800" y="3581400"/>
            <a:ext cx="685800" cy="2133600"/>
            <a:chOff x="2832" y="2256"/>
            <a:chExt cx="432" cy="1344"/>
          </a:xfrm>
        </p:grpSpPr>
        <p:sp>
          <p:nvSpPr>
            <p:cNvPr id="28700" name="Rectangle 49">
              <a:extLst>
                <a:ext uri="{FF2B5EF4-FFF2-40B4-BE49-F238E27FC236}">
                  <a16:creationId xmlns:a16="http://schemas.microsoft.com/office/drawing/2014/main" id="{F04B518C-1A77-4A52-A0EE-959786744B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2496"/>
              <a:ext cx="384" cy="110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701" name="Text Box 54">
              <a:extLst>
                <a:ext uri="{FF2B5EF4-FFF2-40B4-BE49-F238E27FC236}">
                  <a16:creationId xmlns:a16="http://schemas.microsoft.com/office/drawing/2014/main" id="{61076CC5-B0C4-4B4A-BA79-6262B08320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2" y="2256"/>
              <a:ext cx="43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600">
                  <a:latin typeface="Arial" panose="020B0604020202020204" pitchFamily="34" charset="0"/>
                  <a:cs typeface="Angsana New" panose="02020603050405020304" pitchFamily="18" charset="-34"/>
                </a:rPr>
                <a:t>2.07</a:t>
              </a:r>
              <a:endParaRPr lang="th-TH" altLang="en-US" sz="1600">
                <a:latin typeface="Arial" panose="020B0604020202020204" pitchFamily="34" charset="0"/>
                <a:cs typeface="Angsana New" panose="02020603050405020304" pitchFamily="18" charset="-34"/>
              </a:endParaRPr>
            </a:p>
          </p:txBody>
        </p:sp>
      </p:grpSp>
      <p:grpSp>
        <p:nvGrpSpPr>
          <p:cNvPr id="102457" name="Group 57">
            <a:extLst>
              <a:ext uri="{FF2B5EF4-FFF2-40B4-BE49-F238E27FC236}">
                <a16:creationId xmlns:a16="http://schemas.microsoft.com/office/drawing/2014/main" id="{75F31A0D-AAAC-4872-A717-6B0A72F14389}"/>
              </a:ext>
            </a:extLst>
          </p:cNvPr>
          <p:cNvGrpSpPr>
            <a:grpSpLocks/>
          </p:cNvGrpSpPr>
          <p:nvPr/>
        </p:nvGrpSpPr>
        <p:grpSpPr bwMode="auto">
          <a:xfrm>
            <a:off x="4800600" y="3048000"/>
            <a:ext cx="1143000" cy="914400"/>
            <a:chOff x="3408" y="1920"/>
            <a:chExt cx="720" cy="576"/>
          </a:xfrm>
        </p:grpSpPr>
        <p:sp>
          <p:nvSpPr>
            <p:cNvPr id="28698" name="AutoShape 55">
              <a:extLst>
                <a:ext uri="{FF2B5EF4-FFF2-40B4-BE49-F238E27FC236}">
                  <a16:creationId xmlns:a16="http://schemas.microsoft.com/office/drawing/2014/main" id="{1AE7EC2C-A72E-4E50-9E55-463561B39A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" y="1920"/>
              <a:ext cx="720" cy="576"/>
            </a:xfrm>
            <a:prstGeom prst="upArrow">
              <a:avLst>
                <a:gd name="adj1" fmla="val 56944"/>
                <a:gd name="adj2" fmla="val 25000"/>
              </a:avLst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699" name="Text Box 56">
              <a:extLst>
                <a:ext uri="{FF2B5EF4-FFF2-40B4-BE49-F238E27FC236}">
                  <a16:creationId xmlns:a16="http://schemas.microsoft.com/office/drawing/2014/main" id="{0C18E06C-1AE0-470E-8F56-028120FE2C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52" y="2112"/>
              <a:ext cx="4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600">
                  <a:solidFill>
                    <a:schemeClr val="tx2"/>
                  </a:solidFill>
                  <a:latin typeface="Arial" panose="020B0604020202020204" pitchFamily="34" charset="0"/>
                  <a:cs typeface="Angsana New" panose="02020603050405020304" pitchFamily="18" charset="-34"/>
                </a:rPr>
                <a:t>45.7%</a:t>
              </a:r>
              <a:endParaRPr lang="th-TH" altLang="en-US" sz="1600">
                <a:solidFill>
                  <a:schemeClr val="tx2"/>
                </a:solidFill>
                <a:latin typeface="Arial" panose="020B0604020202020204" pitchFamily="34" charset="0"/>
                <a:cs typeface="Angsana New" panose="02020603050405020304" pitchFamily="18" charset="-34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02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02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102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3" grpId="0"/>
      <p:bldP spid="10245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9">
            <a:extLst>
              <a:ext uri="{FF2B5EF4-FFF2-40B4-BE49-F238E27FC236}">
                <a16:creationId xmlns:a16="http://schemas.microsoft.com/office/drawing/2014/main" id="{D5FAE3F4-25EE-4949-9E03-781EAF34A5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524000"/>
            <a:ext cx="5257800" cy="42672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9699" name="Line 10">
            <a:extLst>
              <a:ext uri="{FF2B5EF4-FFF2-40B4-BE49-F238E27FC236}">
                <a16:creationId xmlns:a16="http://schemas.microsoft.com/office/drawing/2014/main" id="{9F9054D3-F19C-4215-B37A-D4231366776D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6800" y="2209800"/>
            <a:ext cx="525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0" name="Line 11">
            <a:extLst>
              <a:ext uri="{FF2B5EF4-FFF2-40B4-BE49-F238E27FC236}">
                <a16:creationId xmlns:a16="http://schemas.microsoft.com/office/drawing/2014/main" id="{C5ABACB1-2F19-4F86-B609-529331681CF9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6800" y="2971800"/>
            <a:ext cx="525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1" name="Line 12">
            <a:extLst>
              <a:ext uri="{FF2B5EF4-FFF2-40B4-BE49-F238E27FC236}">
                <a16:creationId xmlns:a16="http://schemas.microsoft.com/office/drawing/2014/main" id="{91F6B9C3-B181-468E-AC49-C097CBCA8BFE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6800" y="3657600"/>
            <a:ext cx="525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2" name="Line 13">
            <a:extLst>
              <a:ext uri="{FF2B5EF4-FFF2-40B4-BE49-F238E27FC236}">
                <a16:creationId xmlns:a16="http://schemas.microsoft.com/office/drawing/2014/main" id="{2A9EF65A-AD42-40A6-A612-834A1B9D42A2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6800" y="4343400"/>
            <a:ext cx="525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3" name="Line 14">
            <a:extLst>
              <a:ext uri="{FF2B5EF4-FFF2-40B4-BE49-F238E27FC236}">
                <a16:creationId xmlns:a16="http://schemas.microsoft.com/office/drawing/2014/main" id="{2BDD8A12-D334-481A-8065-1944655FFD5C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6800" y="5105400"/>
            <a:ext cx="525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1446" name="Group 70">
            <a:extLst>
              <a:ext uri="{FF2B5EF4-FFF2-40B4-BE49-F238E27FC236}">
                <a16:creationId xmlns:a16="http://schemas.microsoft.com/office/drawing/2014/main" id="{B310DCF1-A6B4-400B-964B-26F0FB0B2A25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2057400"/>
            <a:ext cx="5029200" cy="1295400"/>
            <a:chOff x="1200" y="1296"/>
            <a:chExt cx="3168" cy="816"/>
          </a:xfrm>
        </p:grpSpPr>
        <p:grpSp>
          <p:nvGrpSpPr>
            <p:cNvPr id="29755" name="Group 64">
              <a:extLst>
                <a:ext uri="{FF2B5EF4-FFF2-40B4-BE49-F238E27FC236}">
                  <a16:creationId xmlns:a16="http://schemas.microsoft.com/office/drawing/2014/main" id="{3792AA24-532F-4B79-94B3-977032B9CED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00" y="1488"/>
              <a:ext cx="2208" cy="624"/>
              <a:chOff x="1200" y="1488"/>
              <a:chExt cx="2208" cy="624"/>
            </a:xfrm>
          </p:grpSpPr>
          <p:sp>
            <p:nvSpPr>
              <p:cNvPr id="29757" name="Line 15">
                <a:extLst>
                  <a:ext uri="{FF2B5EF4-FFF2-40B4-BE49-F238E27FC236}">
                    <a16:creationId xmlns:a16="http://schemas.microsoft.com/office/drawing/2014/main" id="{16F3DDD9-1CFF-49B6-A839-6E09290600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00" y="1584"/>
                <a:ext cx="1152" cy="528"/>
              </a:xfrm>
              <a:prstGeom prst="line">
                <a:avLst/>
              </a:prstGeom>
              <a:noFill/>
              <a:ln w="57150">
                <a:solidFill>
                  <a:srgbClr val="008000"/>
                </a:solidFill>
                <a:round/>
                <a:headEnd type="diamond" w="lg" len="med"/>
                <a:tailEnd type="diamond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58" name="Line 16">
                <a:extLst>
                  <a:ext uri="{FF2B5EF4-FFF2-40B4-BE49-F238E27FC236}">
                    <a16:creationId xmlns:a16="http://schemas.microsoft.com/office/drawing/2014/main" id="{B73D8DA6-F114-4ED8-823C-90EBEDD210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00" y="1488"/>
                <a:ext cx="1008" cy="96"/>
              </a:xfrm>
              <a:prstGeom prst="line">
                <a:avLst/>
              </a:prstGeom>
              <a:noFill/>
              <a:ln w="57150">
                <a:solidFill>
                  <a:srgbClr val="008000"/>
                </a:solidFill>
                <a:round/>
                <a:headEnd type="none" w="lg" len="med"/>
                <a:tailEnd type="diamond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9756" name="Text Box 21">
              <a:extLst>
                <a:ext uri="{FF2B5EF4-FFF2-40B4-BE49-F238E27FC236}">
                  <a16:creationId xmlns:a16="http://schemas.microsoft.com/office/drawing/2014/main" id="{3FA80767-5156-47CB-B463-C50EF64E29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52" y="1296"/>
              <a:ext cx="816" cy="218"/>
            </a:xfrm>
            <a:prstGeom prst="rect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en-US" sz="1600" i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Total Trade</a:t>
              </a:r>
            </a:p>
          </p:txBody>
        </p:sp>
      </p:grpSp>
      <p:grpSp>
        <p:nvGrpSpPr>
          <p:cNvPr id="101447" name="Group 71">
            <a:extLst>
              <a:ext uri="{FF2B5EF4-FFF2-40B4-BE49-F238E27FC236}">
                <a16:creationId xmlns:a16="http://schemas.microsoft.com/office/drawing/2014/main" id="{BC0EDAAC-F302-4E46-AAC3-5E01392D1C67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3200400"/>
            <a:ext cx="6934200" cy="990600"/>
            <a:chOff x="1200" y="2016"/>
            <a:chExt cx="4368" cy="624"/>
          </a:xfrm>
        </p:grpSpPr>
        <p:grpSp>
          <p:nvGrpSpPr>
            <p:cNvPr id="29751" name="Group 65">
              <a:extLst>
                <a:ext uri="{FF2B5EF4-FFF2-40B4-BE49-F238E27FC236}">
                  <a16:creationId xmlns:a16="http://schemas.microsoft.com/office/drawing/2014/main" id="{FC7C050F-85B2-43B6-99E1-73F580DE3C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00" y="2112"/>
              <a:ext cx="2208" cy="528"/>
              <a:chOff x="1200" y="2112"/>
              <a:chExt cx="2208" cy="528"/>
            </a:xfrm>
          </p:grpSpPr>
          <p:sp>
            <p:nvSpPr>
              <p:cNvPr id="29753" name="Line 17">
                <a:extLst>
                  <a:ext uri="{FF2B5EF4-FFF2-40B4-BE49-F238E27FC236}">
                    <a16:creationId xmlns:a16="http://schemas.microsoft.com/office/drawing/2014/main" id="{5083B249-D507-4FA6-8747-BE4C15B07D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00" y="2160"/>
                <a:ext cx="1152" cy="48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 type="oval" w="med" len="med"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54" name="Line 18">
                <a:extLst>
                  <a:ext uri="{FF2B5EF4-FFF2-40B4-BE49-F238E27FC236}">
                    <a16:creationId xmlns:a16="http://schemas.microsoft.com/office/drawing/2014/main" id="{B90217ED-46CC-4DE7-8ED1-1CF61F9276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52" y="2112"/>
                <a:ext cx="1056" cy="48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 type="none" w="lg" len="med"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9752" name="Text Box 22">
              <a:extLst>
                <a:ext uri="{FF2B5EF4-FFF2-40B4-BE49-F238E27FC236}">
                  <a16:creationId xmlns:a16="http://schemas.microsoft.com/office/drawing/2014/main" id="{39E0B0EC-1DFB-416A-A197-291A412CE0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52" y="2016"/>
              <a:ext cx="2016" cy="218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en-US" sz="1600" i="1">
                  <a:solidFill>
                    <a:srgbClr val="CC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NZ import from Thailand</a:t>
              </a:r>
            </a:p>
          </p:txBody>
        </p:sp>
      </p:grpSp>
      <p:grpSp>
        <p:nvGrpSpPr>
          <p:cNvPr id="101448" name="Group 72">
            <a:extLst>
              <a:ext uri="{FF2B5EF4-FFF2-40B4-BE49-F238E27FC236}">
                <a16:creationId xmlns:a16="http://schemas.microsoft.com/office/drawing/2014/main" id="{FC832ED0-9CBF-4359-A9B1-EAFC561F940C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4495800"/>
            <a:ext cx="6781800" cy="457200"/>
            <a:chOff x="1200" y="2832"/>
            <a:chExt cx="4272" cy="288"/>
          </a:xfrm>
        </p:grpSpPr>
        <p:grpSp>
          <p:nvGrpSpPr>
            <p:cNvPr id="29747" name="Group 66">
              <a:extLst>
                <a:ext uri="{FF2B5EF4-FFF2-40B4-BE49-F238E27FC236}">
                  <a16:creationId xmlns:a16="http://schemas.microsoft.com/office/drawing/2014/main" id="{97BF13C3-3453-435F-AA42-5BAC392A53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00" y="3024"/>
              <a:ext cx="2256" cy="96"/>
              <a:chOff x="1200" y="3024"/>
              <a:chExt cx="2256" cy="96"/>
            </a:xfrm>
          </p:grpSpPr>
          <p:sp>
            <p:nvSpPr>
              <p:cNvPr id="29749" name="Line 19">
                <a:extLst>
                  <a:ext uri="{FF2B5EF4-FFF2-40B4-BE49-F238E27FC236}">
                    <a16:creationId xmlns:a16="http://schemas.microsoft.com/office/drawing/2014/main" id="{B6DFE97B-F603-4BCB-ACAB-A17FEA5A1C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00" y="3120"/>
                <a:ext cx="1152" cy="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 type="diamond" w="lg" len="sm"/>
                <a:tailEnd type="diamond" w="lg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50" name="Line 20">
                <a:extLst>
                  <a:ext uri="{FF2B5EF4-FFF2-40B4-BE49-F238E27FC236}">
                    <a16:creationId xmlns:a16="http://schemas.microsoft.com/office/drawing/2014/main" id="{2DD1134F-2171-433C-AAC1-A94B82972E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52" y="3024"/>
                <a:ext cx="1104" cy="96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 type="diamond" w="lg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9748" name="Text Box 23">
              <a:extLst>
                <a:ext uri="{FF2B5EF4-FFF2-40B4-BE49-F238E27FC236}">
                  <a16:creationId xmlns:a16="http://schemas.microsoft.com/office/drawing/2014/main" id="{C9A8145B-4F68-4F8A-A4CA-4752513621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0" y="2832"/>
              <a:ext cx="1872" cy="218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en-US" sz="1600" i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NZ export to Thailand</a:t>
              </a:r>
            </a:p>
          </p:txBody>
        </p:sp>
      </p:grpSp>
      <p:sp>
        <p:nvSpPr>
          <p:cNvPr id="29707" name="Text Box 24">
            <a:extLst>
              <a:ext uri="{FF2B5EF4-FFF2-40B4-BE49-F238E27FC236}">
                <a16:creationId xmlns:a16="http://schemas.microsoft.com/office/drawing/2014/main" id="{C20E4780-254B-4A86-BF4C-5249A579F1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3200"/>
            <a:ext cx="609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>
                <a:latin typeface="Arial" panose="020B0604020202020204" pitchFamily="34" charset="0"/>
                <a:cs typeface="Angsana New" panose="02020603050405020304" pitchFamily="18" charset="-34"/>
              </a:rPr>
              <a:t>8.0</a:t>
            </a:r>
            <a:endParaRPr lang="th-TH" altLang="en-US" sz="1600"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29708" name="Text Box 25">
            <a:extLst>
              <a:ext uri="{FF2B5EF4-FFF2-40B4-BE49-F238E27FC236}">
                <a16:creationId xmlns:a16="http://schemas.microsoft.com/office/drawing/2014/main" id="{18FF249A-B6A6-4A0D-9AF5-49584BAAD8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114800"/>
            <a:ext cx="609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>
                <a:latin typeface="Arial" panose="020B0604020202020204" pitchFamily="34" charset="0"/>
                <a:cs typeface="Angsana New" panose="02020603050405020304" pitchFamily="18" charset="-34"/>
              </a:rPr>
              <a:t>4.0</a:t>
            </a:r>
            <a:endParaRPr lang="th-TH" altLang="en-US" sz="1600"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29709" name="Text Box 26">
            <a:extLst>
              <a:ext uri="{FF2B5EF4-FFF2-40B4-BE49-F238E27FC236}">
                <a16:creationId xmlns:a16="http://schemas.microsoft.com/office/drawing/2014/main" id="{282D6572-7F06-4F8E-B46B-409BB23E44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429000"/>
            <a:ext cx="609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>
                <a:latin typeface="Arial" panose="020B0604020202020204" pitchFamily="34" charset="0"/>
                <a:cs typeface="Angsana New" panose="02020603050405020304" pitchFamily="18" charset="-34"/>
              </a:rPr>
              <a:t>6.0</a:t>
            </a:r>
            <a:endParaRPr lang="th-TH" altLang="en-US" sz="1600"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29710" name="Text Box 27">
            <a:extLst>
              <a:ext uri="{FF2B5EF4-FFF2-40B4-BE49-F238E27FC236}">
                <a16:creationId xmlns:a16="http://schemas.microsoft.com/office/drawing/2014/main" id="{869A75BE-041A-4EBE-A7FD-7CB0BB2EC9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876800"/>
            <a:ext cx="609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>
                <a:latin typeface="Arial" panose="020B0604020202020204" pitchFamily="34" charset="0"/>
                <a:cs typeface="Angsana New" panose="02020603050405020304" pitchFamily="18" charset="-34"/>
              </a:rPr>
              <a:t>2.0</a:t>
            </a:r>
            <a:endParaRPr lang="th-TH" altLang="en-US" sz="1600"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29711" name="Text Box 28">
            <a:extLst>
              <a:ext uri="{FF2B5EF4-FFF2-40B4-BE49-F238E27FC236}">
                <a16:creationId xmlns:a16="http://schemas.microsoft.com/office/drawing/2014/main" id="{371A5FA8-53B1-45B7-A90B-350A805DFC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143000"/>
            <a:ext cx="1295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sz="1600" i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Million US$</a:t>
            </a:r>
          </a:p>
        </p:txBody>
      </p:sp>
      <p:sp>
        <p:nvSpPr>
          <p:cNvPr id="29712" name="Text Box 29">
            <a:extLst>
              <a:ext uri="{FF2B5EF4-FFF2-40B4-BE49-F238E27FC236}">
                <a16:creationId xmlns:a16="http://schemas.microsoft.com/office/drawing/2014/main" id="{87BF2B9F-1BBD-44A4-9B9B-B4065DE73E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5867400"/>
            <a:ext cx="990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sz="1600">
                <a:latin typeface="Arial" panose="020B0604020202020204" pitchFamily="34" charset="0"/>
                <a:cs typeface="Arial" panose="020B0604020202020204" pitchFamily="34" charset="0"/>
              </a:rPr>
              <a:t> Y 2004</a:t>
            </a:r>
          </a:p>
        </p:txBody>
      </p:sp>
      <p:sp>
        <p:nvSpPr>
          <p:cNvPr id="29713" name="Text Box 30">
            <a:extLst>
              <a:ext uri="{FF2B5EF4-FFF2-40B4-BE49-F238E27FC236}">
                <a16:creationId xmlns:a16="http://schemas.microsoft.com/office/drawing/2014/main" id="{428A7FCB-B065-44A9-8771-643311856F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5867400"/>
            <a:ext cx="17526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sz="1600">
                <a:latin typeface="Arial" panose="020B0604020202020204" pitchFamily="34" charset="0"/>
                <a:cs typeface="Arial" panose="020B0604020202020204" pitchFamily="34" charset="0"/>
              </a:rPr>
              <a:t> Y 2005</a:t>
            </a:r>
          </a:p>
          <a:p>
            <a:pPr algn="ctr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sz="180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Thai-NZ CEP</a:t>
            </a:r>
          </a:p>
        </p:txBody>
      </p:sp>
      <p:sp>
        <p:nvSpPr>
          <p:cNvPr id="29714" name="Text Box 31">
            <a:extLst>
              <a:ext uri="{FF2B5EF4-FFF2-40B4-BE49-F238E27FC236}">
                <a16:creationId xmlns:a16="http://schemas.microsoft.com/office/drawing/2014/main" id="{3C203102-23D4-4DB6-9F2F-C664CABACD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5867400"/>
            <a:ext cx="990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sz="1600">
                <a:latin typeface="Arial" panose="020B0604020202020204" pitchFamily="34" charset="0"/>
                <a:cs typeface="Arial" panose="020B0604020202020204" pitchFamily="34" charset="0"/>
              </a:rPr>
              <a:t> Y 2006</a:t>
            </a:r>
          </a:p>
        </p:txBody>
      </p:sp>
      <p:sp>
        <p:nvSpPr>
          <p:cNvPr id="29715" name="Text Box 32">
            <a:extLst>
              <a:ext uri="{FF2B5EF4-FFF2-40B4-BE49-F238E27FC236}">
                <a16:creationId xmlns:a16="http://schemas.microsoft.com/office/drawing/2014/main" id="{26FCB152-EC11-4831-89A8-914691ACFA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981200"/>
            <a:ext cx="685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>
                <a:latin typeface="Arial" panose="020B0604020202020204" pitchFamily="34" charset="0"/>
                <a:cs typeface="Angsana New" panose="02020603050405020304" pitchFamily="18" charset="-34"/>
              </a:rPr>
              <a:t>10.0</a:t>
            </a:r>
            <a:endParaRPr lang="th-TH" altLang="en-US" sz="1600"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29716" name="Rectangle 33">
            <a:extLst>
              <a:ext uri="{FF2B5EF4-FFF2-40B4-BE49-F238E27FC236}">
                <a16:creationId xmlns:a16="http://schemas.microsoft.com/office/drawing/2014/main" id="{FE14D9AB-EF2B-44F2-848C-556C826845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0"/>
            <a:ext cx="8153400" cy="973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eaLnBrk="1" hangingPunct="1"/>
            <a:r>
              <a:rPr lang="en-US" altLang="en-US" b="0" i="1">
                <a:solidFill>
                  <a:schemeClr val="accent2"/>
                </a:solidFill>
                <a:latin typeface="Arial Black" panose="020B0A04020102020204" pitchFamily="34" charset="0"/>
                <a:cs typeface="Angsana New" panose="02020603050405020304" pitchFamily="18" charset="-34"/>
              </a:rPr>
              <a:t>New Zealand Trade with Thailand</a:t>
            </a:r>
          </a:p>
        </p:txBody>
      </p:sp>
      <p:grpSp>
        <p:nvGrpSpPr>
          <p:cNvPr id="101411" name="Group 35">
            <a:extLst>
              <a:ext uri="{FF2B5EF4-FFF2-40B4-BE49-F238E27FC236}">
                <a16:creationId xmlns:a16="http://schemas.microsoft.com/office/drawing/2014/main" id="{F48450D0-9C9A-4755-92CD-39CEFAC1C3F2}"/>
              </a:ext>
            </a:extLst>
          </p:cNvPr>
          <p:cNvGrpSpPr>
            <a:grpSpLocks/>
          </p:cNvGrpSpPr>
          <p:nvPr/>
        </p:nvGrpSpPr>
        <p:grpSpPr bwMode="auto">
          <a:xfrm>
            <a:off x="2895600" y="2133600"/>
            <a:ext cx="990600" cy="396875"/>
            <a:chOff x="1824" y="1344"/>
            <a:chExt cx="624" cy="250"/>
          </a:xfrm>
        </p:grpSpPr>
        <p:sp>
          <p:nvSpPr>
            <p:cNvPr id="29745" name="Line 36">
              <a:extLst>
                <a:ext uri="{FF2B5EF4-FFF2-40B4-BE49-F238E27FC236}">
                  <a16:creationId xmlns:a16="http://schemas.microsoft.com/office/drawing/2014/main" id="{E0974949-688F-409D-8C1F-817B73EC42D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72" y="1344"/>
              <a:ext cx="0" cy="192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 type="triangle" w="med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9746" name="Text Box 37">
              <a:extLst>
                <a:ext uri="{FF2B5EF4-FFF2-40B4-BE49-F238E27FC236}">
                  <a16:creationId xmlns:a16="http://schemas.microsoft.com/office/drawing/2014/main" id="{B504B61F-F18C-4743-9B5F-4C7AB74367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4" y="1344"/>
              <a:ext cx="62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en-US" sz="2000" i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32.5%</a:t>
              </a:r>
            </a:p>
          </p:txBody>
        </p:sp>
      </p:grpSp>
      <p:grpSp>
        <p:nvGrpSpPr>
          <p:cNvPr id="101414" name="Group 38">
            <a:extLst>
              <a:ext uri="{FF2B5EF4-FFF2-40B4-BE49-F238E27FC236}">
                <a16:creationId xmlns:a16="http://schemas.microsoft.com/office/drawing/2014/main" id="{90B5BE38-B0DA-4205-B86C-9EAFE91A4BC3}"/>
              </a:ext>
            </a:extLst>
          </p:cNvPr>
          <p:cNvGrpSpPr>
            <a:grpSpLocks/>
          </p:cNvGrpSpPr>
          <p:nvPr/>
        </p:nvGrpSpPr>
        <p:grpSpPr bwMode="auto">
          <a:xfrm>
            <a:off x="3048000" y="3048000"/>
            <a:ext cx="1066800" cy="396875"/>
            <a:chOff x="1968" y="1968"/>
            <a:chExt cx="672" cy="250"/>
          </a:xfrm>
        </p:grpSpPr>
        <p:sp>
          <p:nvSpPr>
            <p:cNvPr id="29743" name="Line 39">
              <a:extLst>
                <a:ext uri="{FF2B5EF4-FFF2-40B4-BE49-F238E27FC236}">
                  <a16:creationId xmlns:a16="http://schemas.microsoft.com/office/drawing/2014/main" id="{E331494F-2DE4-497A-B46E-456F7014E8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16" y="1968"/>
              <a:ext cx="0" cy="192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round/>
              <a:headEnd/>
              <a:tailEnd type="triangle" w="med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9744" name="Text Box 40">
              <a:extLst>
                <a:ext uri="{FF2B5EF4-FFF2-40B4-BE49-F238E27FC236}">
                  <a16:creationId xmlns:a16="http://schemas.microsoft.com/office/drawing/2014/main" id="{5B1F6079-B972-472B-97FC-660100ADD2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8" y="1968"/>
              <a:ext cx="67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en-US" sz="2000" i="1">
                  <a:solidFill>
                    <a:srgbClr val="CC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51.5%</a:t>
              </a:r>
            </a:p>
          </p:txBody>
        </p:sp>
      </p:grpSp>
      <p:grpSp>
        <p:nvGrpSpPr>
          <p:cNvPr id="101436" name="Group 60">
            <a:extLst>
              <a:ext uri="{FF2B5EF4-FFF2-40B4-BE49-F238E27FC236}">
                <a16:creationId xmlns:a16="http://schemas.microsoft.com/office/drawing/2014/main" id="{AF0BC540-224A-4236-9DAF-89966036409D}"/>
              </a:ext>
            </a:extLst>
          </p:cNvPr>
          <p:cNvGrpSpPr>
            <a:grpSpLocks/>
          </p:cNvGrpSpPr>
          <p:nvPr/>
        </p:nvGrpSpPr>
        <p:grpSpPr bwMode="auto">
          <a:xfrm>
            <a:off x="3200400" y="4419600"/>
            <a:ext cx="1066800" cy="396875"/>
            <a:chOff x="2016" y="2544"/>
            <a:chExt cx="672" cy="250"/>
          </a:xfrm>
        </p:grpSpPr>
        <p:sp>
          <p:nvSpPr>
            <p:cNvPr id="29741" name="Line 42">
              <a:extLst>
                <a:ext uri="{FF2B5EF4-FFF2-40B4-BE49-F238E27FC236}">
                  <a16:creationId xmlns:a16="http://schemas.microsoft.com/office/drawing/2014/main" id="{04A66219-8C2F-4057-A9CF-75EEF62EA9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12" y="2592"/>
              <a:ext cx="0" cy="192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triangle" w="med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9742" name="Text Box 43">
              <a:extLst>
                <a:ext uri="{FF2B5EF4-FFF2-40B4-BE49-F238E27FC236}">
                  <a16:creationId xmlns:a16="http://schemas.microsoft.com/office/drawing/2014/main" id="{3DAE3DE4-619D-407A-B603-768F585108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2544"/>
              <a:ext cx="67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en-US" sz="1600" i="1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-</a:t>
              </a:r>
              <a:r>
                <a:rPr lang="en-US" altLang="en-US" sz="2000" i="1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2.1%</a:t>
              </a:r>
            </a:p>
          </p:txBody>
        </p:sp>
      </p:grpSp>
      <p:grpSp>
        <p:nvGrpSpPr>
          <p:cNvPr id="101421" name="Group 45">
            <a:extLst>
              <a:ext uri="{FF2B5EF4-FFF2-40B4-BE49-F238E27FC236}">
                <a16:creationId xmlns:a16="http://schemas.microsoft.com/office/drawing/2014/main" id="{0BF11C3A-7267-49B5-8B02-8DFF09430DBC}"/>
              </a:ext>
            </a:extLst>
          </p:cNvPr>
          <p:cNvGrpSpPr>
            <a:grpSpLocks/>
          </p:cNvGrpSpPr>
          <p:nvPr/>
        </p:nvGrpSpPr>
        <p:grpSpPr bwMode="auto">
          <a:xfrm>
            <a:off x="1295400" y="2819400"/>
            <a:ext cx="1063625" cy="396875"/>
            <a:chOff x="864" y="1392"/>
            <a:chExt cx="670" cy="250"/>
          </a:xfrm>
        </p:grpSpPr>
        <p:sp>
          <p:nvSpPr>
            <p:cNvPr id="29739" name="Text Box 46">
              <a:extLst>
                <a:ext uri="{FF2B5EF4-FFF2-40B4-BE49-F238E27FC236}">
                  <a16:creationId xmlns:a16="http://schemas.microsoft.com/office/drawing/2014/main" id="{DF7AB42E-157F-4F28-96C4-AD516127E1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4" y="1392"/>
              <a:ext cx="67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en-US" sz="2000" i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29.4%</a:t>
              </a:r>
            </a:p>
          </p:txBody>
        </p:sp>
        <p:sp>
          <p:nvSpPr>
            <p:cNvPr id="29740" name="Line 47">
              <a:extLst>
                <a:ext uri="{FF2B5EF4-FFF2-40B4-BE49-F238E27FC236}">
                  <a16:creationId xmlns:a16="http://schemas.microsoft.com/office/drawing/2014/main" id="{54D411AD-FAF4-4B0F-94F7-1B2EC3E33F1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12" y="1392"/>
              <a:ext cx="0" cy="192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 type="triangle" w="med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grpSp>
        <p:nvGrpSpPr>
          <p:cNvPr id="101424" name="Group 48">
            <a:extLst>
              <a:ext uri="{FF2B5EF4-FFF2-40B4-BE49-F238E27FC236}">
                <a16:creationId xmlns:a16="http://schemas.microsoft.com/office/drawing/2014/main" id="{C5A13FC3-B977-4C38-923B-542192E2C580}"/>
              </a:ext>
            </a:extLst>
          </p:cNvPr>
          <p:cNvGrpSpPr>
            <a:grpSpLocks/>
          </p:cNvGrpSpPr>
          <p:nvPr/>
        </p:nvGrpSpPr>
        <p:grpSpPr bwMode="auto">
          <a:xfrm>
            <a:off x="4724400" y="2971800"/>
            <a:ext cx="1066800" cy="396875"/>
            <a:chOff x="1968" y="1968"/>
            <a:chExt cx="672" cy="250"/>
          </a:xfrm>
        </p:grpSpPr>
        <p:sp>
          <p:nvSpPr>
            <p:cNvPr id="29737" name="Line 49">
              <a:extLst>
                <a:ext uri="{FF2B5EF4-FFF2-40B4-BE49-F238E27FC236}">
                  <a16:creationId xmlns:a16="http://schemas.microsoft.com/office/drawing/2014/main" id="{0DAD7D0A-061A-48AC-88FB-F74A6ACA16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16" y="1968"/>
              <a:ext cx="0" cy="192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round/>
              <a:headEnd/>
              <a:tailEnd type="triangle" w="med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9738" name="Text Box 50">
              <a:extLst>
                <a:ext uri="{FF2B5EF4-FFF2-40B4-BE49-F238E27FC236}">
                  <a16:creationId xmlns:a16="http://schemas.microsoft.com/office/drawing/2014/main" id="{6EFC8298-9F69-46E7-B914-D9E87DBD19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8" y="1968"/>
              <a:ext cx="67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en-US" sz="2000" i="1">
                  <a:solidFill>
                    <a:srgbClr val="CC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0.6%</a:t>
              </a:r>
            </a:p>
          </p:txBody>
        </p:sp>
      </p:grpSp>
      <p:grpSp>
        <p:nvGrpSpPr>
          <p:cNvPr id="101427" name="Group 51">
            <a:extLst>
              <a:ext uri="{FF2B5EF4-FFF2-40B4-BE49-F238E27FC236}">
                <a16:creationId xmlns:a16="http://schemas.microsoft.com/office/drawing/2014/main" id="{4424CD39-E450-4ACF-A7EF-5D7258F4C36F}"/>
              </a:ext>
            </a:extLst>
          </p:cNvPr>
          <p:cNvGrpSpPr>
            <a:grpSpLocks/>
          </p:cNvGrpSpPr>
          <p:nvPr/>
        </p:nvGrpSpPr>
        <p:grpSpPr bwMode="auto">
          <a:xfrm>
            <a:off x="1447800" y="3733800"/>
            <a:ext cx="1066800" cy="396875"/>
            <a:chOff x="1968" y="1968"/>
            <a:chExt cx="672" cy="250"/>
          </a:xfrm>
        </p:grpSpPr>
        <p:sp>
          <p:nvSpPr>
            <p:cNvPr id="29735" name="Line 52">
              <a:extLst>
                <a:ext uri="{FF2B5EF4-FFF2-40B4-BE49-F238E27FC236}">
                  <a16:creationId xmlns:a16="http://schemas.microsoft.com/office/drawing/2014/main" id="{068A8A83-E52D-4E13-B61E-E9773CBE7D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16" y="1968"/>
              <a:ext cx="0" cy="192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round/>
              <a:headEnd/>
              <a:tailEnd type="triangle" w="med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9736" name="Text Box 53">
              <a:extLst>
                <a:ext uri="{FF2B5EF4-FFF2-40B4-BE49-F238E27FC236}">
                  <a16:creationId xmlns:a16="http://schemas.microsoft.com/office/drawing/2014/main" id="{4FBDEF51-CE13-4498-9A1C-60D6AB461C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8" y="1968"/>
              <a:ext cx="67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en-US" sz="2000" i="1">
                  <a:solidFill>
                    <a:srgbClr val="CC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32.1%</a:t>
              </a:r>
            </a:p>
          </p:txBody>
        </p:sp>
      </p:grpSp>
      <p:grpSp>
        <p:nvGrpSpPr>
          <p:cNvPr id="101430" name="Group 54">
            <a:extLst>
              <a:ext uri="{FF2B5EF4-FFF2-40B4-BE49-F238E27FC236}">
                <a16:creationId xmlns:a16="http://schemas.microsoft.com/office/drawing/2014/main" id="{EDCAB358-DBD7-49E6-AA72-45231F1EE99C}"/>
              </a:ext>
            </a:extLst>
          </p:cNvPr>
          <p:cNvGrpSpPr>
            <a:grpSpLocks/>
          </p:cNvGrpSpPr>
          <p:nvPr/>
        </p:nvGrpSpPr>
        <p:grpSpPr bwMode="auto">
          <a:xfrm>
            <a:off x="4800600" y="4267200"/>
            <a:ext cx="1066800" cy="396875"/>
            <a:chOff x="1968" y="2736"/>
            <a:chExt cx="672" cy="250"/>
          </a:xfrm>
        </p:grpSpPr>
        <p:sp>
          <p:nvSpPr>
            <p:cNvPr id="29733" name="Line 55">
              <a:extLst>
                <a:ext uri="{FF2B5EF4-FFF2-40B4-BE49-F238E27FC236}">
                  <a16:creationId xmlns:a16="http://schemas.microsoft.com/office/drawing/2014/main" id="{27B01284-DD9F-40D6-AA7C-1EDDD8E7788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16" y="2736"/>
              <a:ext cx="0" cy="192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triangle" w="med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9734" name="Text Box 56">
              <a:extLst>
                <a:ext uri="{FF2B5EF4-FFF2-40B4-BE49-F238E27FC236}">
                  <a16:creationId xmlns:a16="http://schemas.microsoft.com/office/drawing/2014/main" id="{D746F6D5-B2E8-426F-B213-2767797468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8" y="2736"/>
              <a:ext cx="67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en-US" sz="1600" i="1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000" i="1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19.7%</a:t>
              </a:r>
            </a:p>
          </p:txBody>
        </p:sp>
      </p:grpSp>
      <p:grpSp>
        <p:nvGrpSpPr>
          <p:cNvPr id="101433" name="Group 57">
            <a:extLst>
              <a:ext uri="{FF2B5EF4-FFF2-40B4-BE49-F238E27FC236}">
                <a16:creationId xmlns:a16="http://schemas.microsoft.com/office/drawing/2014/main" id="{93474438-A78D-4486-A923-F36B5F49B6F7}"/>
              </a:ext>
            </a:extLst>
          </p:cNvPr>
          <p:cNvGrpSpPr>
            <a:grpSpLocks/>
          </p:cNvGrpSpPr>
          <p:nvPr/>
        </p:nvGrpSpPr>
        <p:grpSpPr bwMode="auto">
          <a:xfrm>
            <a:off x="1447800" y="4495800"/>
            <a:ext cx="990600" cy="396875"/>
            <a:chOff x="1968" y="2736"/>
            <a:chExt cx="672" cy="250"/>
          </a:xfrm>
        </p:grpSpPr>
        <p:sp>
          <p:nvSpPr>
            <p:cNvPr id="29731" name="Line 58">
              <a:extLst>
                <a:ext uri="{FF2B5EF4-FFF2-40B4-BE49-F238E27FC236}">
                  <a16:creationId xmlns:a16="http://schemas.microsoft.com/office/drawing/2014/main" id="{053D8C25-8CFB-4EB2-A206-AAF9F3B9E0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16" y="2736"/>
              <a:ext cx="0" cy="192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triangle" w="med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9732" name="Text Box 59">
              <a:extLst>
                <a:ext uri="{FF2B5EF4-FFF2-40B4-BE49-F238E27FC236}">
                  <a16:creationId xmlns:a16="http://schemas.microsoft.com/office/drawing/2014/main" id="{437DAC34-7478-4A2D-AF57-BCE6D1956A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8" y="2736"/>
              <a:ext cx="67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en-US" sz="1600" i="1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000" i="1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24.9%</a:t>
              </a:r>
            </a:p>
          </p:txBody>
        </p:sp>
      </p:grpSp>
      <p:grpSp>
        <p:nvGrpSpPr>
          <p:cNvPr id="101437" name="Group 61">
            <a:extLst>
              <a:ext uri="{FF2B5EF4-FFF2-40B4-BE49-F238E27FC236}">
                <a16:creationId xmlns:a16="http://schemas.microsoft.com/office/drawing/2014/main" id="{028AC54D-4A5E-4939-803E-848290E89E1B}"/>
              </a:ext>
            </a:extLst>
          </p:cNvPr>
          <p:cNvGrpSpPr>
            <a:grpSpLocks/>
          </p:cNvGrpSpPr>
          <p:nvPr/>
        </p:nvGrpSpPr>
        <p:grpSpPr bwMode="auto">
          <a:xfrm>
            <a:off x="4495800" y="1752600"/>
            <a:ext cx="990600" cy="396875"/>
            <a:chOff x="1824" y="1344"/>
            <a:chExt cx="624" cy="250"/>
          </a:xfrm>
        </p:grpSpPr>
        <p:sp>
          <p:nvSpPr>
            <p:cNvPr id="29729" name="Line 62">
              <a:extLst>
                <a:ext uri="{FF2B5EF4-FFF2-40B4-BE49-F238E27FC236}">
                  <a16:creationId xmlns:a16="http://schemas.microsoft.com/office/drawing/2014/main" id="{4E833A7C-FF07-4785-A84B-F596A31C50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72" y="1344"/>
              <a:ext cx="0" cy="192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 type="triangle" w="med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9730" name="Text Box 63">
              <a:extLst>
                <a:ext uri="{FF2B5EF4-FFF2-40B4-BE49-F238E27FC236}">
                  <a16:creationId xmlns:a16="http://schemas.microsoft.com/office/drawing/2014/main" id="{3A896F54-9AB0-47D3-859B-AC093E9BA4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4" y="1344"/>
              <a:ext cx="62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en-US" sz="2000" i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5.6%</a:t>
              </a:r>
            </a:p>
          </p:txBody>
        </p:sp>
      </p:grpSp>
      <p:grpSp>
        <p:nvGrpSpPr>
          <p:cNvPr id="101443" name="Group 67">
            <a:extLst>
              <a:ext uri="{FF2B5EF4-FFF2-40B4-BE49-F238E27FC236}">
                <a16:creationId xmlns:a16="http://schemas.microsoft.com/office/drawing/2014/main" id="{46C81F1F-8661-463A-A620-AAD88647FD10}"/>
              </a:ext>
            </a:extLst>
          </p:cNvPr>
          <p:cNvGrpSpPr>
            <a:grpSpLocks/>
          </p:cNvGrpSpPr>
          <p:nvPr/>
        </p:nvGrpSpPr>
        <p:grpSpPr bwMode="auto">
          <a:xfrm>
            <a:off x="2057400" y="5334000"/>
            <a:ext cx="3581400" cy="336550"/>
            <a:chOff x="2976" y="3264"/>
            <a:chExt cx="2256" cy="212"/>
          </a:xfrm>
        </p:grpSpPr>
        <p:sp>
          <p:nvSpPr>
            <p:cNvPr id="29727" name="Text Box 68">
              <a:extLst>
                <a:ext uri="{FF2B5EF4-FFF2-40B4-BE49-F238E27FC236}">
                  <a16:creationId xmlns:a16="http://schemas.microsoft.com/office/drawing/2014/main" id="{76090EBF-EFB8-47A7-9303-6C50089D73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6" y="3264"/>
              <a:ext cx="2256" cy="212"/>
            </a:xfrm>
            <a:prstGeom prst="rect">
              <a:avLst/>
            </a:prstGeom>
            <a:solidFill>
              <a:srgbClr val="CC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en-US" sz="1600" i="1">
                  <a:latin typeface="Arial" panose="020B0604020202020204" pitchFamily="34" charset="0"/>
                  <a:cs typeface="Arial" panose="020B0604020202020204" pitchFamily="34" charset="0"/>
                </a:rPr>
                <a:t>      </a:t>
              </a:r>
              <a:r>
                <a:rPr lang="en-US" altLang="en-US" sz="1600" i="1">
                  <a:solidFill>
                    <a:srgbClr val="CC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increase from previous year</a:t>
              </a:r>
            </a:p>
          </p:txBody>
        </p:sp>
        <p:sp>
          <p:nvSpPr>
            <p:cNvPr id="29728" name="Line 69">
              <a:extLst>
                <a:ext uri="{FF2B5EF4-FFF2-40B4-BE49-F238E27FC236}">
                  <a16:creationId xmlns:a16="http://schemas.microsoft.com/office/drawing/2014/main" id="{FD63BB0F-C295-4FA8-9E91-B1373A50B56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20" y="3264"/>
              <a:ext cx="0" cy="19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1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1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1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1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1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1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1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1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1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0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101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101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101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101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3" dur="500"/>
                                        <p:tgtEl>
                                          <p:spTgt spid="101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500"/>
                                        <p:tgtEl>
                                          <p:spTgt spid="101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3" dur="500"/>
                                        <p:tgtEl>
                                          <p:spTgt spid="101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8" dur="500"/>
                                        <p:tgtEl>
                                          <p:spTgt spid="101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3" dur="500"/>
                                        <p:tgtEl>
                                          <p:spTgt spid="101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>
            <a:extLst>
              <a:ext uri="{FF2B5EF4-FFF2-40B4-BE49-F238E27FC236}">
                <a16:creationId xmlns:a16="http://schemas.microsoft.com/office/drawing/2014/main" id="{EAF8C64F-19CF-4CC7-85AF-9F6DB6F90F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1447800"/>
            <a:ext cx="6934200" cy="42672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23" name="Line 5">
            <a:extLst>
              <a:ext uri="{FF2B5EF4-FFF2-40B4-BE49-F238E27FC236}">
                <a16:creationId xmlns:a16="http://schemas.microsoft.com/office/drawing/2014/main" id="{6E1293C1-24B2-4D63-9DF6-FEE04DBC9972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1447800"/>
            <a:ext cx="6934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4" name="Text Box 10">
            <a:extLst>
              <a:ext uri="{FF2B5EF4-FFF2-40B4-BE49-F238E27FC236}">
                <a16:creationId xmlns:a16="http://schemas.microsoft.com/office/drawing/2014/main" id="{514FA782-EC2B-45DB-BECA-516A11233E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752600"/>
            <a:ext cx="609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>
                <a:latin typeface="Arial" panose="020B0604020202020204" pitchFamily="34" charset="0"/>
                <a:cs typeface="Angsana New" panose="02020603050405020304" pitchFamily="18" charset="-34"/>
              </a:rPr>
              <a:t>7.0</a:t>
            </a:r>
            <a:endParaRPr lang="th-TH" altLang="en-US" sz="1600"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30725" name="Text Box 11">
            <a:extLst>
              <a:ext uri="{FF2B5EF4-FFF2-40B4-BE49-F238E27FC236}">
                <a16:creationId xmlns:a16="http://schemas.microsoft.com/office/drawing/2014/main" id="{9AC04694-9918-4CCA-B1BD-6A51A98B8B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962400"/>
            <a:ext cx="609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>
                <a:latin typeface="Arial" panose="020B0604020202020204" pitchFamily="34" charset="0"/>
                <a:cs typeface="Angsana New" panose="02020603050405020304" pitchFamily="18" charset="-34"/>
              </a:rPr>
              <a:t>3.0</a:t>
            </a:r>
            <a:endParaRPr lang="th-TH" altLang="en-US" sz="1600"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30726" name="Text Box 12">
            <a:extLst>
              <a:ext uri="{FF2B5EF4-FFF2-40B4-BE49-F238E27FC236}">
                <a16:creationId xmlns:a16="http://schemas.microsoft.com/office/drawing/2014/main" id="{58AEC2B5-561A-4A7D-B89E-0F89841137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895600"/>
            <a:ext cx="609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>
                <a:latin typeface="Arial" panose="020B0604020202020204" pitchFamily="34" charset="0"/>
                <a:cs typeface="Angsana New" panose="02020603050405020304" pitchFamily="18" charset="-34"/>
              </a:rPr>
              <a:t>5.0</a:t>
            </a:r>
            <a:endParaRPr lang="th-TH" altLang="en-US" sz="1600"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30727" name="Text Box 13">
            <a:extLst>
              <a:ext uri="{FF2B5EF4-FFF2-40B4-BE49-F238E27FC236}">
                <a16:creationId xmlns:a16="http://schemas.microsoft.com/office/drawing/2014/main" id="{15EABA7C-3CA3-413E-92BE-310AE47D31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029200"/>
            <a:ext cx="533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>
                <a:latin typeface="Arial" panose="020B0604020202020204" pitchFamily="34" charset="0"/>
                <a:cs typeface="Angsana New" panose="02020603050405020304" pitchFamily="18" charset="-34"/>
              </a:rPr>
              <a:t>1.0</a:t>
            </a:r>
            <a:endParaRPr lang="th-TH" altLang="en-US" sz="1600"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30728" name="Text Box 15">
            <a:extLst>
              <a:ext uri="{FF2B5EF4-FFF2-40B4-BE49-F238E27FC236}">
                <a16:creationId xmlns:a16="http://schemas.microsoft.com/office/drawing/2014/main" id="{5CD3C0A5-C75F-403B-ABDF-88AF301139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5867400"/>
            <a:ext cx="990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sz="1600">
                <a:latin typeface="Arial" panose="020B0604020202020204" pitchFamily="34" charset="0"/>
                <a:cs typeface="Arial" panose="020B0604020202020204" pitchFamily="34" charset="0"/>
              </a:rPr>
              <a:t> Y 2004</a:t>
            </a:r>
          </a:p>
        </p:txBody>
      </p:sp>
      <p:sp>
        <p:nvSpPr>
          <p:cNvPr id="30729" name="Text Box 16">
            <a:extLst>
              <a:ext uri="{FF2B5EF4-FFF2-40B4-BE49-F238E27FC236}">
                <a16:creationId xmlns:a16="http://schemas.microsoft.com/office/drawing/2014/main" id="{F5D2D963-0E02-473F-8E7C-1DD745EA21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5867400"/>
            <a:ext cx="13716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sz="1600">
                <a:latin typeface="Arial" panose="020B0604020202020204" pitchFamily="34" charset="0"/>
                <a:cs typeface="Arial" panose="020B0604020202020204" pitchFamily="34" charset="0"/>
              </a:rPr>
              <a:t> Y 2005   </a:t>
            </a:r>
            <a:r>
              <a:rPr lang="en-US" altLang="en-US" sz="160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TH-NZ CEP</a:t>
            </a:r>
          </a:p>
        </p:txBody>
      </p:sp>
      <p:sp>
        <p:nvSpPr>
          <p:cNvPr id="30730" name="Text Box 17">
            <a:extLst>
              <a:ext uri="{FF2B5EF4-FFF2-40B4-BE49-F238E27FC236}">
                <a16:creationId xmlns:a16="http://schemas.microsoft.com/office/drawing/2014/main" id="{B6DA81FA-19D6-4901-ACEF-D079DDB5B3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5867400"/>
            <a:ext cx="990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sz="1600">
                <a:latin typeface="Arial" panose="020B0604020202020204" pitchFamily="34" charset="0"/>
                <a:cs typeface="Arial" panose="020B0604020202020204" pitchFamily="34" charset="0"/>
              </a:rPr>
              <a:t> Y 2006</a:t>
            </a:r>
          </a:p>
        </p:txBody>
      </p:sp>
      <p:sp>
        <p:nvSpPr>
          <p:cNvPr id="106514" name="Text Box 18">
            <a:extLst>
              <a:ext uri="{FF2B5EF4-FFF2-40B4-BE49-F238E27FC236}">
                <a16:creationId xmlns:a16="http://schemas.microsoft.com/office/drawing/2014/main" id="{533138C0-4054-41A5-842A-6C0BF0BD69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5867400"/>
            <a:ext cx="9906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sz="1600">
                <a:latin typeface="Arial" panose="020B0604020202020204" pitchFamily="34" charset="0"/>
                <a:cs typeface="Arial" panose="020B0604020202020204" pitchFamily="34" charset="0"/>
              </a:rPr>
              <a:t> Y 2007   Jan-Jun</a:t>
            </a:r>
          </a:p>
        </p:txBody>
      </p:sp>
      <p:sp>
        <p:nvSpPr>
          <p:cNvPr id="106515" name="Text Box 19">
            <a:extLst>
              <a:ext uri="{FF2B5EF4-FFF2-40B4-BE49-F238E27FC236}">
                <a16:creationId xmlns:a16="http://schemas.microsoft.com/office/drawing/2014/main" id="{3C51D918-B5DC-4A76-9DF9-0298E21709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5867400"/>
            <a:ext cx="9906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sz="1600">
                <a:latin typeface="Arial" panose="020B0604020202020204" pitchFamily="34" charset="0"/>
                <a:cs typeface="Arial" panose="020B0604020202020204" pitchFamily="34" charset="0"/>
              </a:rPr>
              <a:t> Y 2006   Jan-Jun</a:t>
            </a:r>
          </a:p>
        </p:txBody>
      </p:sp>
      <p:sp>
        <p:nvSpPr>
          <p:cNvPr id="30733" name="Line 40">
            <a:extLst>
              <a:ext uri="{FF2B5EF4-FFF2-40B4-BE49-F238E27FC236}">
                <a16:creationId xmlns:a16="http://schemas.microsoft.com/office/drawing/2014/main" id="{EEFFFC93-DE26-4DD1-BAC1-5BD13B879B0B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5181600"/>
            <a:ext cx="6934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4" name="Line 41">
            <a:extLst>
              <a:ext uri="{FF2B5EF4-FFF2-40B4-BE49-F238E27FC236}">
                <a16:creationId xmlns:a16="http://schemas.microsoft.com/office/drawing/2014/main" id="{840D80BE-BE95-460D-895E-4667C2896ECE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4114800"/>
            <a:ext cx="6934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5" name="Line 42">
            <a:extLst>
              <a:ext uri="{FF2B5EF4-FFF2-40B4-BE49-F238E27FC236}">
                <a16:creationId xmlns:a16="http://schemas.microsoft.com/office/drawing/2014/main" id="{D29902DD-8E94-43BE-A0EE-0ACE03358019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3048000"/>
            <a:ext cx="6934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6" name="Line 43">
            <a:extLst>
              <a:ext uri="{FF2B5EF4-FFF2-40B4-BE49-F238E27FC236}">
                <a16:creationId xmlns:a16="http://schemas.microsoft.com/office/drawing/2014/main" id="{F301E2B7-0DDC-4CD4-9D6A-280CA5B3E378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1981200"/>
            <a:ext cx="6934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7" name="Rectangle 39">
            <a:extLst>
              <a:ext uri="{FF2B5EF4-FFF2-40B4-BE49-F238E27FC236}">
                <a16:creationId xmlns:a16="http://schemas.microsoft.com/office/drawing/2014/main" id="{F97673A4-B9BC-4EEB-B5FA-C32633F2B3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0"/>
            <a:ext cx="8229600" cy="973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eaLnBrk="1" hangingPunct="1"/>
            <a:r>
              <a:rPr lang="en-US" altLang="en-US" b="0" i="1">
                <a:solidFill>
                  <a:srgbClr val="CC0000"/>
                </a:solidFill>
                <a:latin typeface="Arial Black" panose="020B0A04020102020204" pitchFamily="34" charset="0"/>
                <a:cs typeface="Angsana New" panose="02020603050405020304" pitchFamily="18" charset="-34"/>
              </a:rPr>
              <a:t>New Zealand Import from Thailand</a:t>
            </a:r>
          </a:p>
        </p:txBody>
      </p:sp>
      <p:sp>
        <p:nvSpPr>
          <p:cNvPr id="30738" name="Text Box 44">
            <a:extLst>
              <a:ext uri="{FF2B5EF4-FFF2-40B4-BE49-F238E27FC236}">
                <a16:creationId xmlns:a16="http://schemas.microsoft.com/office/drawing/2014/main" id="{FEA4C6DE-433D-4963-A30F-4A6D22BA45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066800"/>
            <a:ext cx="1295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sz="1600" i="1">
                <a:latin typeface="Arial" panose="020B0604020202020204" pitchFamily="34" charset="0"/>
                <a:cs typeface="Arial" panose="020B0604020202020204" pitchFamily="34" charset="0"/>
              </a:rPr>
              <a:t>Million US$</a:t>
            </a:r>
          </a:p>
        </p:txBody>
      </p:sp>
      <p:grpSp>
        <p:nvGrpSpPr>
          <p:cNvPr id="30739" name="Group 20">
            <a:extLst>
              <a:ext uri="{FF2B5EF4-FFF2-40B4-BE49-F238E27FC236}">
                <a16:creationId xmlns:a16="http://schemas.microsoft.com/office/drawing/2014/main" id="{9F66ADFD-3CD6-41B6-B878-9349BA254598}"/>
              </a:ext>
            </a:extLst>
          </p:cNvPr>
          <p:cNvGrpSpPr>
            <a:grpSpLocks/>
          </p:cNvGrpSpPr>
          <p:nvPr/>
        </p:nvGrpSpPr>
        <p:grpSpPr bwMode="auto">
          <a:xfrm>
            <a:off x="1447800" y="3048000"/>
            <a:ext cx="685800" cy="2667000"/>
            <a:chOff x="912" y="1920"/>
            <a:chExt cx="432" cy="1680"/>
          </a:xfrm>
        </p:grpSpPr>
        <p:sp>
          <p:nvSpPr>
            <p:cNvPr id="30755" name="Rectangle 21">
              <a:extLst>
                <a:ext uri="{FF2B5EF4-FFF2-40B4-BE49-F238E27FC236}">
                  <a16:creationId xmlns:a16="http://schemas.microsoft.com/office/drawing/2014/main" id="{DB5E1066-E0DD-4DB8-AFAE-33EFAAD239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2112"/>
              <a:ext cx="432" cy="1488"/>
            </a:xfrm>
            <a:prstGeom prst="rect">
              <a:avLst/>
            </a:prstGeom>
            <a:solidFill>
              <a:srgbClr val="FF0000">
                <a:alpha val="3803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0756" name="Text Box 22">
              <a:extLst>
                <a:ext uri="{FF2B5EF4-FFF2-40B4-BE49-F238E27FC236}">
                  <a16:creationId xmlns:a16="http://schemas.microsoft.com/office/drawing/2014/main" id="{EBE68223-6F6F-4EBE-83D0-D3A771DE79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2" y="1920"/>
              <a:ext cx="38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600">
                  <a:latin typeface="Arial" panose="020B0604020202020204" pitchFamily="34" charset="0"/>
                  <a:cs typeface="Angsana New" panose="02020603050405020304" pitchFamily="18" charset="-34"/>
                </a:rPr>
                <a:t>442</a:t>
              </a:r>
              <a:endParaRPr lang="th-TH" altLang="en-US" sz="1600">
                <a:latin typeface="Arial" panose="020B0604020202020204" pitchFamily="34" charset="0"/>
                <a:cs typeface="Angsana New" panose="02020603050405020304" pitchFamily="18" charset="-34"/>
              </a:endParaRPr>
            </a:p>
          </p:txBody>
        </p:sp>
      </p:grpSp>
      <p:grpSp>
        <p:nvGrpSpPr>
          <p:cNvPr id="30740" name="Group 23">
            <a:extLst>
              <a:ext uri="{FF2B5EF4-FFF2-40B4-BE49-F238E27FC236}">
                <a16:creationId xmlns:a16="http://schemas.microsoft.com/office/drawing/2014/main" id="{D2F89F98-A636-400D-8E0A-FF049D53DD53}"/>
              </a:ext>
            </a:extLst>
          </p:cNvPr>
          <p:cNvGrpSpPr>
            <a:grpSpLocks/>
          </p:cNvGrpSpPr>
          <p:nvPr/>
        </p:nvGrpSpPr>
        <p:grpSpPr bwMode="auto">
          <a:xfrm>
            <a:off x="2590800" y="1828800"/>
            <a:ext cx="685800" cy="3886200"/>
            <a:chOff x="1632" y="1152"/>
            <a:chExt cx="432" cy="2448"/>
          </a:xfrm>
        </p:grpSpPr>
        <p:sp>
          <p:nvSpPr>
            <p:cNvPr id="30753" name="Rectangle 24">
              <a:extLst>
                <a:ext uri="{FF2B5EF4-FFF2-40B4-BE49-F238E27FC236}">
                  <a16:creationId xmlns:a16="http://schemas.microsoft.com/office/drawing/2014/main" id="{04CCE771-3B30-4455-AADD-0DF780D300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" y="1375"/>
              <a:ext cx="432" cy="2225"/>
            </a:xfrm>
            <a:prstGeom prst="rect">
              <a:avLst/>
            </a:prstGeom>
            <a:gradFill rotWithShape="1">
              <a:gsLst>
                <a:gs pos="0">
                  <a:srgbClr val="FF0000">
                    <a:alpha val="70000"/>
                  </a:srgbClr>
                </a:gs>
                <a:gs pos="100000">
                  <a:srgbClr val="DB0000">
                    <a:alpha val="70000"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0754" name="Text Box 25">
              <a:extLst>
                <a:ext uri="{FF2B5EF4-FFF2-40B4-BE49-F238E27FC236}">
                  <a16:creationId xmlns:a16="http://schemas.microsoft.com/office/drawing/2014/main" id="{58168FAD-0BD1-4360-AC3D-5FFA94A452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32" y="1152"/>
              <a:ext cx="432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600">
                  <a:latin typeface="Arial" panose="020B0604020202020204" pitchFamily="34" charset="0"/>
                  <a:cs typeface="Angsana New" panose="02020603050405020304" pitchFamily="18" charset="-34"/>
                </a:rPr>
                <a:t>669</a:t>
              </a:r>
              <a:endParaRPr lang="th-TH" altLang="en-US" sz="1600">
                <a:latin typeface="Arial" panose="020B0604020202020204" pitchFamily="34" charset="0"/>
                <a:cs typeface="Angsana New" panose="02020603050405020304" pitchFamily="18" charset="-34"/>
              </a:endParaRPr>
            </a:p>
          </p:txBody>
        </p:sp>
      </p:grpSp>
      <p:grpSp>
        <p:nvGrpSpPr>
          <p:cNvPr id="30741" name="Group 26">
            <a:extLst>
              <a:ext uri="{FF2B5EF4-FFF2-40B4-BE49-F238E27FC236}">
                <a16:creationId xmlns:a16="http://schemas.microsoft.com/office/drawing/2014/main" id="{F0DC1980-356F-4DB8-B85C-6AD21DD18787}"/>
              </a:ext>
            </a:extLst>
          </p:cNvPr>
          <p:cNvGrpSpPr>
            <a:grpSpLocks/>
          </p:cNvGrpSpPr>
          <p:nvPr/>
        </p:nvGrpSpPr>
        <p:grpSpPr bwMode="auto">
          <a:xfrm>
            <a:off x="3733800" y="1676400"/>
            <a:ext cx="685800" cy="4038600"/>
            <a:chOff x="2352" y="1056"/>
            <a:chExt cx="432" cy="2544"/>
          </a:xfrm>
        </p:grpSpPr>
        <p:sp>
          <p:nvSpPr>
            <p:cNvPr id="30751" name="Rectangle 27">
              <a:extLst>
                <a:ext uri="{FF2B5EF4-FFF2-40B4-BE49-F238E27FC236}">
                  <a16:creationId xmlns:a16="http://schemas.microsoft.com/office/drawing/2014/main" id="{E27ADB22-45C8-474D-A87B-61C0AEFF9B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1324"/>
              <a:ext cx="432" cy="2276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EB00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0752" name="Text Box 28">
              <a:extLst>
                <a:ext uri="{FF2B5EF4-FFF2-40B4-BE49-F238E27FC236}">
                  <a16:creationId xmlns:a16="http://schemas.microsoft.com/office/drawing/2014/main" id="{BEB7FF57-6B18-4507-9E82-D7B8050B91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2" y="1056"/>
              <a:ext cx="43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600">
                  <a:latin typeface="Arial" panose="020B0604020202020204" pitchFamily="34" charset="0"/>
                  <a:cs typeface="Angsana New" panose="02020603050405020304" pitchFamily="18" charset="-34"/>
                </a:rPr>
                <a:t>673</a:t>
              </a:r>
              <a:endParaRPr lang="th-TH" altLang="en-US" sz="1600">
                <a:latin typeface="Arial" panose="020B0604020202020204" pitchFamily="34" charset="0"/>
                <a:cs typeface="Angsana New" panose="02020603050405020304" pitchFamily="18" charset="-34"/>
              </a:endParaRPr>
            </a:p>
          </p:txBody>
        </p:sp>
      </p:grpSp>
      <p:grpSp>
        <p:nvGrpSpPr>
          <p:cNvPr id="106525" name="Group 29">
            <a:extLst>
              <a:ext uri="{FF2B5EF4-FFF2-40B4-BE49-F238E27FC236}">
                <a16:creationId xmlns:a16="http://schemas.microsoft.com/office/drawing/2014/main" id="{F094F782-3F76-4996-8D4C-EF4F7FBE10BE}"/>
              </a:ext>
            </a:extLst>
          </p:cNvPr>
          <p:cNvGrpSpPr>
            <a:grpSpLocks/>
          </p:cNvGrpSpPr>
          <p:nvPr/>
        </p:nvGrpSpPr>
        <p:grpSpPr bwMode="auto">
          <a:xfrm>
            <a:off x="4495800" y="3657600"/>
            <a:ext cx="609600" cy="2057400"/>
            <a:chOff x="2832" y="2304"/>
            <a:chExt cx="384" cy="1296"/>
          </a:xfrm>
        </p:grpSpPr>
        <p:sp>
          <p:nvSpPr>
            <p:cNvPr id="30749" name="Rectangle 30">
              <a:extLst>
                <a:ext uri="{FF2B5EF4-FFF2-40B4-BE49-F238E27FC236}">
                  <a16:creationId xmlns:a16="http://schemas.microsoft.com/office/drawing/2014/main" id="{3FFA6F6B-5402-4C1A-82C5-0EB2363C32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2496"/>
              <a:ext cx="384" cy="110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0750" name="Text Box 31">
              <a:extLst>
                <a:ext uri="{FF2B5EF4-FFF2-40B4-BE49-F238E27FC236}">
                  <a16:creationId xmlns:a16="http://schemas.microsoft.com/office/drawing/2014/main" id="{01DFAA0B-E0C3-415D-A1AA-3DE85DD99A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2" y="2304"/>
              <a:ext cx="38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600">
                  <a:latin typeface="Arial" panose="020B0604020202020204" pitchFamily="34" charset="0"/>
                  <a:cs typeface="Angsana New" panose="02020603050405020304" pitchFamily="18" charset="-34"/>
                </a:rPr>
                <a:t>322</a:t>
              </a:r>
              <a:endParaRPr lang="th-TH" altLang="en-US" sz="1600">
                <a:latin typeface="Arial" panose="020B0604020202020204" pitchFamily="34" charset="0"/>
                <a:cs typeface="Angsana New" panose="02020603050405020304" pitchFamily="18" charset="-34"/>
              </a:endParaRPr>
            </a:p>
          </p:txBody>
        </p:sp>
      </p:grpSp>
      <p:grpSp>
        <p:nvGrpSpPr>
          <p:cNvPr id="106528" name="Group 32">
            <a:extLst>
              <a:ext uri="{FF2B5EF4-FFF2-40B4-BE49-F238E27FC236}">
                <a16:creationId xmlns:a16="http://schemas.microsoft.com/office/drawing/2014/main" id="{072B0167-67B6-4790-ADD1-56EB67EF87CE}"/>
              </a:ext>
            </a:extLst>
          </p:cNvPr>
          <p:cNvGrpSpPr>
            <a:grpSpLocks/>
          </p:cNvGrpSpPr>
          <p:nvPr/>
        </p:nvGrpSpPr>
        <p:grpSpPr bwMode="auto">
          <a:xfrm>
            <a:off x="5791200" y="3352800"/>
            <a:ext cx="685800" cy="2362200"/>
            <a:chOff x="3504" y="2112"/>
            <a:chExt cx="432" cy="1488"/>
          </a:xfrm>
        </p:grpSpPr>
        <p:sp>
          <p:nvSpPr>
            <p:cNvPr id="30747" name="Rectangle 33">
              <a:extLst>
                <a:ext uri="{FF2B5EF4-FFF2-40B4-BE49-F238E27FC236}">
                  <a16:creationId xmlns:a16="http://schemas.microsoft.com/office/drawing/2014/main" id="{7B50AF1F-79BE-405A-AB59-03B8A0816E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4" y="2340"/>
              <a:ext cx="432" cy="1260"/>
            </a:xfrm>
            <a:prstGeom prst="rect">
              <a:avLst/>
            </a:prstGeom>
            <a:gradFill rotWithShape="1">
              <a:gsLst>
                <a:gs pos="0">
                  <a:srgbClr val="FF5050"/>
                </a:gs>
                <a:gs pos="100000">
                  <a:srgbClr val="762525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0748" name="Text Box 34">
              <a:extLst>
                <a:ext uri="{FF2B5EF4-FFF2-40B4-BE49-F238E27FC236}">
                  <a16:creationId xmlns:a16="http://schemas.microsoft.com/office/drawing/2014/main" id="{E76108BB-22B3-461E-B52F-263E4FA20C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4" y="2112"/>
              <a:ext cx="43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600">
                  <a:latin typeface="Arial" panose="020B0604020202020204" pitchFamily="34" charset="0"/>
                  <a:cs typeface="Angsana New" panose="02020603050405020304" pitchFamily="18" charset="-34"/>
                </a:rPr>
                <a:t>371</a:t>
              </a:r>
              <a:endParaRPr lang="th-TH" altLang="en-US" sz="1600">
                <a:latin typeface="Arial" panose="020B0604020202020204" pitchFamily="34" charset="0"/>
                <a:cs typeface="Angsana New" panose="02020603050405020304" pitchFamily="18" charset="-34"/>
              </a:endParaRPr>
            </a:p>
          </p:txBody>
        </p:sp>
      </p:grpSp>
      <p:grpSp>
        <p:nvGrpSpPr>
          <p:cNvPr id="106531" name="Group 35">
            <a:extLst>
              <a:ext uri="{FF2B5EF4-FFF2-40B4-BE49-F238E27FC236}">
                <a16:creationId xmlns:a16="http://schemas.microsoft.com/office/drawing/2014/main" id="{6DEBC9E6-1250-4BE9-8D03-D7F4F78683D5}"/>
              </a:ext>
            </a:extLst>
          </p:cNvPr>
          <p:cNvGrpSpPr>
            <a:grpSpLocks/>
          </p:cNvGrpSpPr>
          <p:nvPr/>
        </p:nvGrpSpPr>
        <p:grpSpPr bwMode="auto">
          <a:xfrm>
            <a:off x="4876800" y="3657600"/>
            <a:ext cx="1143000" cy="488950"/>
            <a:chOff x="3408" y="1920"/>
            <a:chExt cx="720" cy="622"/>
          </a:xfrm>
        </p:grpSpPr>
        <p:sp>
          <p:nvSpPr>
            <p:cNvPr id="30745" name="AutoShape 36">
              <a:extLst>
                <a:ext uri="{FF2B5EF4-FFF2-40B4-BE49-F238E27FC236}">
                  <a16:creationId xmlns:a16="http://schemas.microsoft.com/office/drawing/2014/main" id="{E6E2273D-4A02-47B2-A54B-1242099814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" y="1920"/>
              <a:ext cx="720" cy="576"/>
            </a:xfrm>
            <a:prstGeom prst="upArrow">
              <a:avLst>
                <a:gd name="adj1" fmla="val 56944"/>
                <a:gd name="adj2" fmla="val 25000"/>
              </a:avLst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0746" name="Text Box 37">
              <a:extLst>
                <a:ext uri="{FF2B5EF4-FFF2-40B4-BE49-F238E27FC236}">
                  <a16:creationId xmlns:a16="http://schemas.microsoft.com/office/drawing/2014/main" id="{00741AAA-DBA5-44EF-9D66-4CDDBD20C4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52" y="2114"/>
              <a:ext cx="480" cy="4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600">
                  <a:solidFill>
                    <a:schemeClr val="tx2"/>
                  </a:solidFill>
                  <a:latin typeface="Arial" panose="020B0604020202020204" pitchFamily="34" charset="0"/>
                  <a:cs typeface="Angsana New" panose="02020603050405020304" pitchFamily="18" charset="-34"/>
                </a:rPr>
                <a:t>15.2%</a:t>
              </a:r>
              <a:endParaRPr lang="th-TH" altLang="en-US" sz="1600">
                <a:solidFill>
                  <a:schemeClr val="tx2"/>
                </a:solidFill>
                <a:latin typeface="Arial" panose="020B0604020202020204" pitchFamily="34" charset="0"/>
                <a:cs typeface="Angsana New" panose="02020603050405020304" pitchFamily="18" charset="-34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6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6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6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6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6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6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6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6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65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65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6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6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6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6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14" grpId="0"/>
      <p:bldP spid="1065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26">
            <a:extLst>
              <a:ext uri="{FF2B5EF4-FFF2-40B4-BE49-F238E27FC236}">
                <a16:creationId xmlns:a16="http://schemas.microsoft.com/office/drawing/2014/main" id="{4C39BA0B-728B-49F5-92B2-DE21E07204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381000"/>
            <a:ext cx="4953000" cy="685800"/>
          </a:xfrm>
          <a:extLst>
            <a:ext uri="{909E8E84-426E-40DD-AFC4-6F175D3DCCD1}">
              <a14:hiddenFill xmlns:a14="http://schemas.microsoft.com/office/drawing/2010/main">
                <a:solidFill>
                  <a:srgbClr val="00FFCC"/>
                </a:solidFill>
              </a14:hiddenFill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th-TH" sz="4000" b="1">
                <a:effectLst>
                  <a:outerShdw blurRad="38100" dist="38100" dir="2700000" algn="tl">
                    <a:srgbClr val="C0C0C0"/>
                  </a:outerShdw>
                </a:effectLst>
                <a:cs typeface="Browallia New" pitchFamily="34" charset="-34"/>
              </a:rPr>
              <a:t>ประเทศออสเตรเลีย</a:t>
            </a:r>
            <a:endParaRPr lang="en-US" sz="4000" b="1">
              <a:effectLst>
                <a:outerShdw blurRad="38100" dist="38100" dir="2700000" algn="tl">
                  <a:srgbClr val="C0C0C0"/>
                </a:outerShdw>
              </a:effectLst>
              <a:cs typeface="Browallia New" pitchFamily="34" charset="-34"/>
            </a:endParaRPr>
          </a:p>
        </p:txBody>
      </p:sp>
      <p:sp>
        <p:nvSpPr>
          <p:cNvPr id="4099" name="Text Box 1027">
            <a:extLst>
              <a:ext uri="{FF2B5EF4-FFF2-40B4-BE49-F238E27FC236}">
                <a16:creationId xmlns:a16="http://schemas.microsoft.com/office/drawing/2014/main" id="{2FB96D79-8EEB-419F-A324-3B0934CEBE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838200"/>
            <a:ext cx="6629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h-TH" altLang="en-US">
                <a:latin typeface="Browallia New" panose="020B0604020202020204" pitchFamily="34" charset="-34"/>
                <a:cs typeface="Browallia New" panose="020B0604020202020204" pitchFamily="34" charset="-34"/>
              </a:rPr>
              <a:t>ประกอบด้วย </a:t>
            </a:r>
            <a:r>
              <a:rPr lang="en-US" altLang="en-US">
                <a:latin typeface="Browallia New" panose="020B0604020202020204" pitchFamily="34" charset="-34"/>
                <a:cs typeface="Browallia New" panose="020B0604020202020204" pitchFamily="34" charset="-34"/>
              </a:rPr>
              <a:t>6</a:t>
            </a:r>
            <a:r>
              <a:rPr lang="th-TH" altLang="en-US">
                <a:latin typeface="Browallia New" panose="020B0604020202020204" pitchFamily="34" charset="-34"/>
                <a:cs typeface="Browallia New" panose="020B0604020202020204" pitchFamily="34" charset="-34"/>
              </a:rPr>
              <a:t> รัฐ</a:t>
            </a:r>
            <a:r>
              <a:rPr lang="en-US" altLang="en-US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altLang="en-US">
                <a:latin typeface="Browallia New" panose="020B0604020202020204" pitchFamily="34" charset="-34"/>
                <a:cs typeface="Browallia New" panose="020B0604020202020204" pitchFamily="34" charset="-34"/>
              </a:rPr>
              <a:t>และ </a:t>
            </a:r>
            <a:r>
              <a:rPr lang="en-US" altLang="en-US">
                <a:latin typeface="Browallia New" panose="020B0604020202020204" pitchFamily="34" charset="-34"/>
                <a:cs typeface="Browallia New" panose="020B0604020202020204" pitchFamily="34" charset="-34"/>
              </a:rPr>
              <a:t>2</a:t>
            </a:r>
            <a:r>
              <a:rPr lang="th-TH" altLang="en-US">
                <a:latin typeface="Browallia New" panose="020B0604020202020204" pitchFamily="34" charset="-34"/>
                <a:cs typeface="Browallia New" panose="020B0604020202020204" pitchFamily="34" charset="-34"/>
              </a:rPr>
              <a:t> อาณาเขตการปกครอง</a:t>
            </a:r>
            <a:r>
              <a:rPr lang="th-TH" altLang="en-US" b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altLang="en-US" b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endParaRPr lang="en-US" altLang="en-US" sz="2400">
              <a:cs typeface="Times New Roman" panose="02020603050405020304" pitchFamily="18" charset="0"/>
            </a:endParaRPr>
          </a:p>
        </p:txBody>
      </p:sp>
      <p:pic>
        <p:nvPicPr>
          <p:cNvPr id="4100" name="Picture 1028" descr="Australia">
            <a:extLst>
              <a:ext uri="{FF2B5EF4-FFF2-40B4-BE49-F238E27FC236}">
                <a16:creationId xmlns:a16="http://schemas.microsoft.com/office/drawing/2014/main" id="{C92F29A9-D545-4BEC-A1B6-3545AC2F60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3400"/>
            <a:ext cx="152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029" descr="australia_states">
            <a:extLst>
              <a:ext uri="{FF2B5EF4-FFF2-40B4-BE49-F238E27FC236}">
                <a16:creationId xmlns:a16="http://schemas.microsoft.com/office/drawing/2014/main" id="{B128B2C5-DDC3-4F4E-9AD5-BEA4C615FD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133600"/>
            <a:ext cx="45720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22" name="Group 1066">
            <a:extLst>
              <a:ext uri="{FF2B5EF4-FFF2-40B4-BE49-F238E27FC236}">
                <a16:creationId xmlns:a16="http://schemas.microsoft.com/office/drawing/2014/main" id="{4C9BE725-F12E-41D3-A9E5-EDAEAB0F288B}"/>
              </a:ext>
            </a:extLst>
          </p:cNvPr>
          <p:cNvGrpSpPr>
            <a:grpSpLocks/>
          </p:cNvGrpSpPr>
          <p:nvPr/>
        </p:nvGrpSpPr>
        <p:grpSpPr bwMode="auto">
          <a:xfrm>
            <a:off x="2590800" y="5486400"/>
            <a:ext cx="2362200" cy="747713"/>
            <a:chOff x="1632" y="3456"/>
            <a:chExt cx="1488" cy="471"/>
          </a:xfrm>
        </p:grpSpPr>
        <p:sp>
          <p:nvSpPr>
            <p:cNvPr id="4136" name="AutoShape 1041">
              <a:extLst>
                <a:ext uri="{FF2B5EF4-FFF2-40B4-BE49-F238E27FC236}">
                  <a16:creationId xmlns:a16="http://schemas.microsoft.com/office/drawing/2014/main" id="{9C0CA802-8183-4DA7-A63B-0DC9A7A276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2" y="3456"/>
              <a:ext cx="1488" cy="465"/>
            </a:xfrm>
            <a:prstGeom prst="borderCallout1">
              <a:avLst>
                <a:gd name="adj1" fmla="val 15486"/>
                <a:gd name="adj2" fmla="val 103227"/>
                <a:gd name="adj3" fmla="val -84944"/>
                <a:gd name="adj4" fmla="val 110014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9pPr>
            </a:lstStyle>
            <a:p>
              <a:pPr algn="ctr" eaLnBrk="1" hangingPunct="1"/>
              <a:endParaRPr lang="en-US" altLang="en-US" b="0">
                <a:cs typeface="Angsana New" panose="02020603050405020304" pitchFamily="18" charset="-34"/>
              </a:endParaRPr>
            </a:p>
          </p:txBody>
        </p:sp>
        <p:grpSp>
          <p:nvGrpSpPr>
            <p:cNvPr id="4137" name="Group 1061">
              <a:extLst>
                <a:ext uri="{FF2B5EF4-FFF2-40B4-BE49-F238E27FC236}">
                  <a16:creationId xmlns:a16="http://schemas.microsoft.com/office/drawing/2014/main" id="{C502EB2D-1EF5-4D55-85AC-B141C5F6102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32" y="3456"/>
              <a:ext cx="1488" cy="471"/>
              <a:chOff x="1632" y="3456"/>
              <a:chExt cx="1488" cy="471"/>
            </a:xfrm>
          </p:grpSpPr>
          <p:sp>
            <p:nvSpPr>
              <p:cNvPr id="4138" name="Text Box 1031">
                <a:extLst>
                  <a:ext uri="{FF2B5EF4-FFF2-40B4-BE49-F238E27FC236}">
                    <a16:creationId xmlns:a16="http://schemas.microsoft.com/office/drawing/2014/main" id="{D1535136-1163-4791-A1A8-FAECCE3E3D6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32" y="3456"/>
                <a:ext cx="1488" cy="288"/>
              </a:xfrm>
              <a:prstGeom prst="rect">
                <a:avLst/>
              </a:prstGeom>
              <a:solidFill>
                <a:srgbClr val="CC3399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1pPr>
                <a:lvl2pPr marL="742950" indent="-285750"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2pPr>
                <a:lvl3pPr marL="1143000" indent="-228600"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3pPr>
                <a:lvl4pPr marL="1600200" indent="-228600"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4pPr>
                <a:lvl5pPr marL="2057400" indent="-228600"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400">
                    <a:cs typeface="Angsana New" panose="02020603050405020304" pitchFamily="18" charset="-34"/>
                  </a:rPr>
                  <a:t>  </a:t>
                </a:r>
                <a:r>
                  <a:rPr lang="en-US" altLang="en-US" sz="2400">
                    <a:cs typeface="Times New Roman" panose="02020603050405020304" pitchFamily="18" charset="0"/>
                  </a:rPr>
                  <a:t>Victoria (VIC)</a:t>
                </a:r>
              </a:p>
            </p:txBody>
          </p:sp>
          <p:sp>
            <p:nvSpPr>
              <p:cNvPr id="4139" name="Text Box 1042">
                <a:extLst>
                  <a:ext uri="{FF2B5EF4-FFF2-40B4-BE49-F238E27FC236}">
                    <a16:creationId xmlns:a16="http://schemas.microsoft.com/office/drawing/2014/main" id="{23903DC4-DDA9-464D-B93A-11A7B7E1787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32" y="3696"/>
                <a:ext cx="1488" cy="231"/>
              </a:xfrm>
              <a:prstGeom prst="rect">
                <a:avLst/>
              </a:prstGeom>
              <a:solidFill>
                <a:srgbClr val="CC3399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1pPr>
                <a:lvl2pPr marL="742950" indent="-285750"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2pPr>
                <a:lvl3pPr marL="1143000" indent="-228600"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3pPr>
                <a:lvl4pPr marL="1600200" indent="-228600"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4pPr>
                <a:lvl5pPr marL="2057400" indent="-228600"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1800">
                    <a:cs typeface="Angsana New" panose="02020603050405020304" pitchFamily="18" charset="-34"/>
                  </a:rPr>
                  <a:t>   --- Melbourne</a:t>
                </a:r>
                <a:endParaRPr lang="en-US" altLang="en-US" sz="1800"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0521" name="Group 1065">
            <a:extLst>
              <a:ext uri="{FF2B5EF4-FFF2-40B4-BE49-F238E27FC236}">
                <a16:creationId xmlns:a16="http://schemas.microsoft.com/office/drawing/2014/main" id="{BC9F2973-ACC5-4934-8A29-F2BF1FA873DE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4648200"/>
            <a:ext cx="3352800" cy="685800"/>
            <a:chOff x="672" y="2928"/>
            <a:chExt cx="2112" cy="432"/>
          </a:xfrm>
        </p:grpSpPr>
        <p:sp>
          <p:nvSpPr>
            <p:cNvPr id="4133" name="Text Box 1038">
              <a:extLst>
                <a:ext uri="{FF2B5EF4-FFF2-40B4-BE49-F238E27FC236}">
                  <a16:creationId xmlns:a16="http://schemas.microsoft.com/office/drawing/2014/main" id="{311C5607-A0E4-4784-A35B-F67EA70E42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2" y="2928"/>
              <a:ext cx="2112" cy="288"/>
            </a:xfrm>
            <a:prstGeom prst="rect">
              <a:avLst/>
            </a:prstGeom>
            <a:solidFill>
              <a:srgbClr val="FFCC00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>
                  <a:cs typeface="Angsana New" panose="02020603050405020304" pitchFamily="18" charset="-34"/>
                </a:rPr>
                <a:t>  </a:t>
              </a:r>
              <a:r>
                <a:rPr lang="en-US" altLang="en-US" sz="2400">
                  <a:cs typeface="Times New Roman" panose="02020603050405020304" pitchFamily="18" charset="0"/>
                </a:rPr>
                <a:t>South Australia (SA)</a:t>
              </a:r>
            </a:p>
          </p:txBody>
        </p:sp>
        <p:sp>
          <p:nvSpPr>
            <p:cNvPr id="4134" name="Text Box 1040">
              <a:extLst>
                <a:ext uri="{FF2B5EF4-FFF2-40B4-BE49-F238E27FC236}">
                  <a16:creationId xmlns:a16="http://schemas.microsoft.com/office/drawing/2014/main" id="{5882C80C-73F2-4228-9E9B-D0663E7CDF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2" y="3120"/>
              <a:ext cx="2112" cy="231"/>
            </a:xfrm>
            <a:prstGeom prst="rect">
              <a:avLst/>
            </a:prstGeom>
            <a:solidFill>
              <a:srgbClr val="FFCC00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>
                  <a:cs typeface="Angsana New" panose="02020603050405020304" pitchFamily="18" charset="-34"/>
                </a:rPr>
                <a:t>  --- </a:t>
              </a:r>
              <a:r>
                <a:rPr lang="en-US" altLang="en-US" sz="1800">
                  <a:cs typeface="Times New Roman" panose="02020603050405020304" pitchFamily="18" charset="0"/>
                </a:rPr>
                <a:t>Adelaide</a:t>
              </a:r>
            </a:p>
          </p:txBody>
        </p:sp>
        <p:sp>
          <p:nvSpPr>
            <p:cNvPr id="4135" name="AutoShape 1043">
              <a:extLst>
                <a:ext uri="{FF2B5EF4-FFF2-40B4-BE49-F238E27FC236}">
                  <a16:creationId xmlns:a16="http://schemas.microsoft.com/office/drawing/2014/main" id="{98984A1D-4000-4FFE-9365-DBFCADA53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" y="2928"/>
              <a:ext cx="2112" cy="432"/>
            </a:xfrm>
            <a:prstGeom prst="borderCallout1">
              <a:avLst>
                <a:gd name="adj1" fmla="val 16667"/>
                <a:gd name="adj2" fmla="val 102273"/>
                <a:gd name="adj3" fmla="val -21991"/>
                <a:gd name="adj4" fmla="val 109421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9pPr>
            </a:lstStyle>
            <a:p>
              <a:pPr algn="ctr" eaLnBrk="1" hangingPunct="1"/>
              <a:endParaRPr lang="en-US" altLang="en-US" b="0">
                <a:cs typeface="Angsana New" panose="02020603050405020304" pitchFamily="18" charset="-34"/>
              </a:endParaRPr>
            </a:p>
          </p:txBody>
        </p:sp>
      </p:grpSp>
      <p:grpSp>
        <p:nvGrpSpPr>
          <p:cNvPr id="20520" name="Group 1064">
            <a:extLst>
              <a:ext uri="{FF2B5EF4-FFF2-40B4-BE49-F238E27FC236}">
                <a16:creationId xmlns:a16="http://schemas.microsoft.com/office/drawing/2014/main" id="{DA3D6457-0D82-44F7-858E-8B1DCA1D0280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2209800"/>
            <a:ext cx="2286000" cy="1143000"/>
            <a:chOff x="288" y="1392"/>
            <a:chExt cx="1440" cy="720"/>
          </a:xfrm>
        </p:grpSpPr>
        <p:sp>
          <p:nvSpPr>
            <p:cNvPr id="4130" name="Text Box 1035">
              <a:extLst>
                <a:ext uri="{FF2B5EF4-FFF2-40B4-BE49-F238E27FC236}">
                  <a16:creationId xmlns:a16="http://schemas.microsoft.com/office/drawing/2014/main" id="{DCA349F2-D3E2-4337-BB96-F0304F9D70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" y="1392"/>
              <a:ext cx="1440" cy="518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>
                  <a:cs typeface="Angsana New" panose="02020603050405020304" pitchFamily="18" charset="-34"/>
                </a:rPr>
                <a:t>Western Australia </a:t>
              </a:r>
              <a:r>
                <a:rPr lang="en-US" altLang="en-US" sz="2400">
                  <a:cs typeface="Times New Roman" panose="02020603050405020304" pitchFamily="18" charset="0"/>
                </a:rPr>
                <a:t>(</a:t>
              </a:r>
              <a:r>
                <a:rPr lang="en-US" altLang="en-US" sz="2400">
                  <a:cs typeface="Angsana New" panose="02020603050405020304" pitchFamily="18" charset="-34"/>
                </a:rPr>
                <a:t>WA)</a:t>
              </a:r>
              <a:endParaRPr lang="en-US" altLang="en-US" sz="2400">
                <a:cs typeface="Times New Roman" panose="02020603050405020304" pitchFamily="18" charset="0"/>
              </a:endParaRPr>
            </a:p>
          </p:txBody>
        </p:sp>
        <p:sp>
          <p:nvSpPr>
            <p:cNvPr id="4131" name="Text Box 1039">
              <a:extLst>
                <a:ext uri="{FF2B5EF4-FFF2-40B4-BE49-F238E27FC236}">
                  <a16:creationId xmlns:a16="http://schemas.microsoft.com/office/drawing/2014/main" id="{46270B33-B251-4271-9166-3AB05140F6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" y="1872"/>
              <a:ext cx="1440" cy="231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>
                  <a:cs typeface="Angsana New" panose="02020603050405020304" pitchFamily="18" charset="-34"/>
                </a:rPr>
                <a:t>--- Perth</a:t>
              </a:r>
              <a:endParaRPr lang="en-US" altLang="en-US" sz="1800">
                <a:cs typeface="Times New Roman" panose="02020603050405020304" pitchFamily="18" charset="0"/>
              </a:endParaRPr>
            </a:p>
          </p:txBody>
        </p:sp>
        <p:sp>
          <p:nvSpPr>
            <p:cNvPr id="4132" name="AutoShape 1044">
              <a:extLst>
                <a:ext uri="{FF2B5EF4-FFF2-40B4-BE49-F238E27FC236}">
                  <a16:creationId xmlns:a16="http://schemas.microsoft.com/office/drawing/2014/main" id="{071D5B47-7226-4587-B036-D448631DFE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" y="1392"/>
              <a:ext cx="1440" cy="720"/>
            </a:xfrm>
            <a:prstGeom prst="borderCallout1">
              <a:avLst>
                <a:gd name="adj1" fmla="val 10000"/>
                <a:gd name="adj2" fmla="val 103333"/>
                <a:gd name="adj3" fmla="val 104861"/>
                <a:gd name="adj4" fmla="val 112639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9pPr>
            </a:lstStyle>
            <a:p>
              <a:pPr algn="ctr" eaLnBrk="1" hangingPunct="1"/>
              <a:endParaRPr lang="en-US" altLang="en-US" b="0">
                <a:cs typeface="Angsana New" panose="02020603050405020304" pitchFamily="18" charset="-34"/>
              </a:endParaRPr>
            </a:p>
          </p:txBody>
        </p:sp>
      </p:grpSp>
      <p:grpSp>
        <p:nvGrpSpPr>
          <p:cNvPr id="20523" name="Group 1067">
            <a:extLst>
              <a:ext uri="{FF2B5EF4-FFF2-40B4-BE49-F238E27FC236}">
                <a16:creationId xmlns:a16="http://schemas.microsoft.com/office/drawing/2014/main" id="{AF16824B-CDA9-4CBD-83D2-3EB9664CD603}"/>
              </a:ext>
            </a:extLst>
          </p:cNvPr>
          <p:cNvGrpSpPr>
            <a:grpSpLocks/>
          </p:cNvGrpSpPr>
          <p:nvPr/>
        </p:nvGrpSpPr>
        <p:grpSpPr bwMode="auto">
          <a:xfrm>
            <a:off x="5105400" y="5867400"/>
            <a:ext cx="2362200" cy="747713"/>
            <a:chOff x="3216" y="3696"/>
            <a:chExt cx="1488" cy="471"/>
          </a:xfrm>
        </p:grpSpPr>
        <p:grpSp>
          <p:nvGrpSpPr>
            <p:cNvPr id="4126" name="Group 1060">
              <a:extLst>
                <a:ext uri="{FF2B5EF4-FFF2-40B4-BE49-F238E27FC236}">
                  <a16:creationId xmlns:a16="http://schemas.microsoft.com/office/drawing/2014/main" id="{133BF65F-53F2-4BB2-B26C-780D1F015E0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16" y="3696"/>
              <a:ext cx="1488" cy="471"/>
              <a:chOff x="3216" y="3696"/>
              <a:chExt cx="1488" cy="471"/>
            </a:xfrm>
          </p:grpSpPr>
          <p:sp>
            <p:nvSpPr>
              <p:cNvPr id="4128" name="Text Box 1032">
                <a:extLst>
                  <a:ext uri="{FF2B5EF4-FFF2-40B4-BE49-F238E27FC236}">
                    <a16:creationId xmlns:a16="http://schemas.microsoft.com/office/drawing/2014/main" id="{36AEDAA9-F870-40C6-86F0-C90A04449B1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16" y="3696"/>
                <a:ext cx="1488" cy="288"/>
              </a:xfrm>
              <a:prstGeom prst="rect">
                <a:avLst/>
              </a:prstGeom>
              <a:solidFill>
                <a:srgbClr val="CC99FF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1pPr>
                <a:lvl2pPr marL="742950" indent="-285750"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2pPr>
                <a:lvl3pPr marL="1143000" indent="-228600"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3pPr>
                <a:lvl4pPr marL="1600200" indent="-228600"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4pPr>
                <a:lvl5pPr marL="2057400" indent="-228600"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400">
                    <a:cs typeface="Angsana New" panose="02020603050405020304" pitchFamily="18" charset="-34"/>
                  </a:rPr>
                  <a:t>T</a:t>
                </a:r>
                <a:r>
                  <a:rPr lang="en-US" altLang="en-US" sz="2400">
                    <a:cs typeface="Times New Roman" panose="02020603050405020304" pitchFamily="18" charset="0"/>
                  </a:rPr>
                  <a:t>asmania(TAS)</a:t>
                </a:r>
              </a:p>
            </p:txBody>
          </p:sp>
          <p:sp>
            <p:nvSpPr>
              <p:cNvPr id="4129" name="Text Box 1045">
                <a:extLst>
                  <a:ext uri="{FF2B5EF4-FFF2-40B4-BE49-F238E27FC236}">
                    <a16:creationId xmlns:a16="http://schemas.microsoft.com/office/drawing/2014/main" id="{09C6EDD6-EAD8-4431-909E-07BCD7928EF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16" y="3936"/>
                <a:ext cx="1488" cy="231"/>
              </a:xfrm>
              <a:prstGeom prst="rect">
                <a:avLst/>
              </a:prstGeom>
              <a:solidFill>
                <a:srgbClr val="CC99FF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1pPr>
                <a:lvl2pPr marL="742950" indent="-285750"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2pPr>
                <a:lvl3pPr marL="1143000" indent="-228600"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3pPr>
                <a:lvl4pPr marL="1600200" indent="-228600"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4pPr>
                <a:lvl5pPr marL="2057400" indent="-228600"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1800">
                    <a:cs typeface="Angsana New" panose="02020603050405020304" pitchFamily="18" charset="-34"/>
                  </a:rPr>
                  <a:t> --- Hobart</a:t>
                </a:r>
                <a:endParaRPr lang="en-US" altLang="en-US" sz="1800"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127" name="AutoShape 1050">
              <a:extLst>
                <a:ext uri="{FF2B5EF4-FFF2-40B4-BE49-F238E27FC236}">
                  <a16:creationId xmlns:a16="http://schemas.microsoft.com/office/drawing/2014/main" id="{00E55646-F050-474D-A35D-72E44D8BF9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6" y="3696"/>
              <a:ext cx="1488" cy="465"/>
            </a:xfrm>
            <a:prstGeom prst="borderCallout1">
              <a:avLst>
                <a:gd name="adj1" fmla="val 15486"/>
                <a:gd name="adj2" fmla="val 15255"/>
                <a:gd name="adj3" fmla="val -75486"/>
                <a:gd name="adj4" fmla="val 15255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9pPr>
            </a:lstStyle>
            <a:p>
              <a:pPr algn="ctr" eaLnBrk="1" hangingPunct="1"/>
              <a:endParaRPr lang="en-US" altLang="en-US" b="0">
                <a:cs typeface="Angsana New" panose="02020603050405020304" pitchFamily="18" charset="-34"/>
              </a:endParaRPr>
            </a:p>
          </p:txBody>
        </p:sp>
      </p:grpSp>
      <p:grpSp>
        <p:nvGrpSpPr>
          <p:cNvPr id="20524" name="Group 1068">
            <a:extLst>
              <a:ext uri="{FF2B5EF4-FFF2-40B4-BE49-F238E27FC236}">
                <a16:creationId xmlns:a16="http://schemas.microsoft.com/office/drawing/2014/main" id="{474E7F89-1C5D-4656-A5CB-0F3D0E366692}"/>
              </a:ext>
            </a:extLst>
          </p:cNvPr>
          <p:cNvGrpSpPr>
            <a:grpSpLocks/>
          </p:cNvGrpSpPr>
          <p:nvPr/>
        </p:nvGrpSpPr>
        <p:grpSpPr bwMode="auto">
          <a:xfrm>
            <a:off x="6400800" y="4724400"/>
            <a:ext cx="2514600" cy="1066800"/>
            <a:chOff x="4032" y="2976"/>
            <a:chExt cx="1584" cy="672"/>
          </a:xfrm>
        </p:grpSpPr>
        <p:grpSp>
          <p:nvGrpSpPr>
            <p:cNvPr id="4122" name="Group 1059">
              <a:extLst>
                <a:ext uri="{FF2B5EF4-FFF2-40B4-BE49-F238E27FC236}">
                  <a16:creationId xmlns:a16="http://schemas.microsoft.com/office/drawing/2014/main" id="{0B7D8DA6-C8AC-4607-9ED0-8B1ED9F52C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32" y="2976"/>
              <a:ext cx="1584" cy="663"/>
              <a:chOff x="4032" y="2976"/>
              <a:chExt cx="1584" cy="663"/>
            </a:xfrm>
          </p:grpSpPr>
          <p:sp>
            <p:nvSpPr>
              <p:cNvPr id="4124" name="Text Box 1034">
                <a:extLst>
                  <a:ext uri="{FF2B5EF4-FFF2-40B4-BE49-F238E27FC236}">
                    <a16:creationId xmlns:a16="http://schemas.microsoft.com/office/drawing/2014/main" id="{A66E2232-4F51-4AC2-87FC-64565E90C4E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32" y="2976"/>
                <a:ext cx="1584" cy="518"/>
              </a:xfrm>
              <a:prstGeom prst="rect">
                <a:avLst/>
              </a:prstGeom>
              <a:solidFill>
                <a:srgbClr val="FF6600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1pPr>
                <a:lvl2pPr marL="742950" indent="-285750"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2pPr>
                <a:lvl3pPr marL="1143000" indent="-228600"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3pPr>
                <a:lvl4pPr marL="1600200" indent="-228600"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4pPr>
                <a:lvl5pPr marL="2057400" indent="-228600"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400">
                    <a:cs typeface="Angsana New" panose="02020603050405020304" pitchFamily="18" charset="-34"/>
                  </a:rPr>
                  <a:t>Australia Capital Territory</a:t>
                </a:r>
                <a:r>
                  <a:rPr lang="en-US" altLang="en-US" sz="2400">
                    <a:cs typeface="Times New Roman" panose="02020603050405020304" pitchFamily="18" charset="0"/>
                  </a:rPr>
                  <a:t>(ACT)</a:t>
                </a:r>
              </a:p>
            </p:txBody>
          </p:sp>
          <p:sp>
            <p:nvSpPr>
              <p:cNvPr id="4125" name="Text Box 1046">
                <a:extLst>
                  <a:ext uri="{FF2B5EF4-FFF2-40B4-BE49-F238E27FC236}">
                    <a16:creationId xmlns:a16="http://schemas.microsoft.com/office/drawing/2014/main" id="{FBC0EDB0-A424-445C-B6EB-1A5406443ED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32" y="3408"/>
                <a:ext cx="1584" cy="231"/>
              </a:xfrm>
              <a:prstGeom prst="rect">
                <a:avLst/>
              </a:prstGeom>
              <a:solidFill>
                <a:srgbClr val="FF6600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1pPr>
                <a:lvl2pPr marL="742950" indent="-285750"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2pPr>
                <a:lvl3pPr marL="1143000" indent="-228600"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3pPr>
                <a:lvl4pPr marL="1600200" indent="-228600"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4pPr>
                <a:lvl5pPr marL="2057400" indent="-228600"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1800">
                    <a:cs typeface="Angsana New" panose="02020603050405020304" pitchFamily="18" charset="-34"/>
                  </a:rPr>
                  <a:t>--- Canberra</a:t>
                </a:r>
                <a:endParaRPr lang="en-US" altLang="en-US" sz="1800"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123" name="AutoShape 1051">
              <a:extLst>
                <a:ext uri="{FF2B5EF4-FFF2-40B4-BE49-F238E27FC236}">
                  <a16:creationId xmlns:a16="http://schemas.microsoft.com/office/drawing/2014/main" id="{B39B3E97-7D9C-4B36-A67B-700E182CE1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2" y="2976"/>
              <a:ext cx="1584" cy="672"/>
            </a:xfrm>
            <a:prstGeom prst="borderCallout1">
              <a:avLst>
                <a:gd name="adj1" fmla="val 10713"/>
                <a:gd name="adj2" fmla="val -3032"/>
                <a:gd name="adj3" fmla="val -8931"/>
                <a:gd name="adj4" fmla="val -25255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9pPr>
            </a:lstStyle>
            <a:p>
              <a:pPr algn="ctr" eaLnBrk="1" hangingPunct="1"/>
              <a:endParaRPr lang="en-US" altLang="en-US" b="0">
                <a:cs typeface="Angsana New" panose="02020603050405020304" pitchFamily="18" charset="-34"/>
              </a:endParaRPr>
            </a:p>
          </p:txBody>
        </p:sp>
      </p:grpSp>
      <p:grpSp>
        <p:nvGrpSpPr>
          <p:cNvPr id="20525" name="Group 1069">
            <a:extLst>
              <a:ext uri="{FF2B5EF4-FFF2-40B4-BE49-F238E27FC236}">
                <a16:creationId xmlns:a16="http://schemas.microsoft.com/office/drawing/2014/main" id="{BB35D489-1A37-4995-A171-F983446C3C20}"/>
              </a:ext>
            </a:extLst>
          </p:cNvPr>
          <p:cNvGrpSpPr>
            <a:grpSpLocks/>
          </p:cNvGrpSpPr>
          <p:nvPr/>
        </p:nvGrpSpPr>
        <p:grpSpPr bwMode="auto">
          <a:xfrm>
            <a:off x="6400800" y="3352800"/>
            <a:ext cx="2514600" cy="1143000"/>
            <a:chOff x="4032" y="2112"/>
            <a:chExt cx="1584" cy="720"/>
          </a:xfrm>
        </p:grpSpPr>
        <p:grpSp>
          <p:nvGrpSpPr>
            <p:cNvPr id="4118" name="Group 1058">
              <a:extLst>
                <a:ext uri="{FF2B5EF4-FFF2-40B4-BE49-F238E27FC236}">
                  <a16:creationId xmlns:a16="http://schemas.microsoft.com/office/drawing/2014/main" id="{4B1F2A0C-F556-4BEB-A0EB-8EB117565FD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32" y="2112"/>
              <a:ext cx="1584" cy="711"/>
              <a:chOff x="4032" y="2112"/>
              <a:chExt cx="1584" cy="711"/>
            </a:xfrm>
          </p:grpSpPr>
          <p:sp>
            <p:nvSpPr>
              <p:cNvPr id="4120" name="Text Box 1030">
                <a:extLst>
                  <a:ext uri="{FF2B5EF4-FFF2-40B4-BE49-F238E27FC236}">
                    <a16:creationId xmlns:a16="http://schemas.microsoft.com/office/drawing/2014/main" id="{B06C3B4C-96C9-45D8-BF88-DF1F7A343AB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32" y="2112"/>
                <a:ext cx="1584" cy="518"/>
              </a:xfrm>
              <a:prstGeom prst="rect">
                <a:avLst/>
              </a:prstGeom>
              <a:solidFill>
                <a:srgbClr val="66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1pPr>
                <a:lvl2pPr marL="742950" indent="-285750"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2pPr>
                <a:lvl3pPr marL="1143000" indent="-228600"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3pPr>
                <a:lvl4pPr marL="1600200" indent="-228600"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4pPr>
                <a:lvl5pPr marL="2057400" indent="-228600"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400">
                    <a:cs typeface="Times New Roman" panose="02020603050405020304" pitchFamily="18" charset="0"/>
                  </a:rPr>
                  <a:t>New South Wales (</a:t>
                </a:r>
                <a:r>
                  <a:rPr lang="en-US" altLang="en-US" sz="2400">
                    <a:cs typeface="Angsana New" panose="02020603050405020304" pitchFamily="18" charset="-34"/>
                  </a:rPr>
                  <a:t>NSW)</a:t>
                </a:r>
                <a:endParaRPr lang="en-US" altLang="en-US" sz="2400">
                  <a:cs typeface="Times New Roman" panose="02020603050405020304" pitchFamily="18" charset="0"/>
                </a:endParaRPr>
              </a:p>
            </p:txBody>
          </p:sp>
          <p:sp>
            <p:nvSpPr>
              <p:cNvPr id="4121" name="Text Box 1047">
                <a:extLst>
                  <a:ext uri="{FF2B5EF4-FFF2-40B4-BE49-F238E27FC236}">
                    <a16:creationId xmlns:a16="http://schemas.microsoft.com/office/drawing/2014/main" id="{F3C42CAB-104A-45BA-B449-D48F37DD39F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32" y="2592"/>
                <a:ext cx="1584" cy="231"/>
              </a:xfrm>
              <a:prstGeom prst="rect">
                <a:avLst/>
              </a:prstGeom>
              <a:solidFill>
                <a:srgbClr val="66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1pPr>
                <a:lvl2pPr marL="742950" indent="-285750"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2pPr>
                <a:lvl3pPr marL="1143000" indent="-228600"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3pPr>
                <a:lvl4pPr marL="1600200" indent="-228600"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4pPr>
                <a:lvl5pPr marL="2057400" indent="-228600"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1800">
                    <a:cs typeface="Times New Roman" panose="02020603050405020304" pitchFamily="18" charset="0"/>
                  </a:rPr>
                  <a:t>--- Sydney</a:t>
                </a:r>
              </a:p>
            </p:txBody>
          </p:sp>
        </p:grpSp>
        <p:sp>
          <p:nvSpPr>
            <p:cNvPr id="4119" name="AutoShape 1052">
              <a:extLst>
                <a:ext uri="{FF2B5EF4-FFF2-40B4-BE49-F238E27FC236}">
                  <a16:creationId xmlns:a16="http://schemas.microsoft.com/office/drawing/2014/main" id="{7F9D4AED-69E0-451E-B550-65F782CF1E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2" y="2112"/>
              <a:ext cx="1584" cy="720"/>
            </a:xfrm>
            <a:prstGeom prst="borderCallout1">
              <a:avLst>
                <a:gd name="adj1" fmla="val 10000"/>
                <a:gd name="adj2" fmla="val -3032"/>
                <a:gd name="adj3" fmla="val 71944"/>
                <a:gd name="adj4" fmla="val -3062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9pPr>
            </a:lstStyle>
            <a:p>
              <a:pPr algn="ctr" eaLnBrk="1" hangingPunct="1"/>
              <a:endParaRPr lang="en-US" altLang="en-US" b="0">
                <a:cs typeface="Angsana New" panose="02020603050405020304" pitchFamily="18" charset="-34"/>
              </a:endParaRPr>
            </a:p>
          </p:txBody>
        </p:sp>
      </p:grpSp>
      <p:grpSp>
        <p:nvGrpSpPr>
          <p:cNvPr id="20527" name="Group 1071">
            <a:extLst>
              <a:ext uri="{FF2B5EF4-FFF2-40B4-BE49-F238E27FC236}">
                <a16:creationId xmlns:a16="http://schemas.microsoft.com/office/drawing/2014/main" id="{ABB294A7-C5B6-4A53-833D-70CE35E6B537}"/>
              </a:ext>
            </a:extLst>
          </p:cNvPr>
          <p:cNvGrpSpPr>
            <a:grpSpLocks/>
          </p:cNvGrpSpPr>
          <p:nvPr/>
        </p:nvGrpSpPr>
        <p:grpSpPr bwMode="auto">
          <a:xfrm>
            <a:off x="4572000" y="1423988"/>
            <a:ext cx="3582988" cy="695325"/>
            <a:chOff x="2880" y="897"/>
            <a:chExt cx="2257" cy="438"/>
          </a:xfrm>
        </p:grpSpPr>
        <p:grpSp>
          <p:nvGrpSpPr>
            <p:cNvPr id="4114" name="Group 1056">
              <a:extLst>
                <a:ext uri="{FF2B5EF4-FFF2-40B4-BE49-F238E27FC236}">
                  <a16:creationId xmlns:a16="http://schemas.microsoft.com/office/drawing/2014/main" id="{E807EC4F-59A4-47E2-869C-5A84E3F0CAF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0" y="912"/>
              <a:ext cx="2256" cy="423"/>
              <a:chOff x="2880" y="912"/>
              <a:chExt cx="2256" cy="423"/>
            </a:xfrm>
          </p:grpSpPr>
          <p:sp>
            <p:nvSpPr>
              <p:cNvPr id="4116" name="Text Box 1036">
                <a:extLst>
                  <a:ext uri="{FF2B5EF4-FFF2-40B4-BE49-F238E27FC236}">
                    <a16:creationId xmlns:a16="http://schemas.microsoft.com/office/drawing/2014/main" id="{2329CD3D-050D-4AC5-AAAD-BDC3C47A1E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80" y="912"/>
                <a:ext cx="2256" cy="288"/>
              </a:xfrm>
              <a:prstGeom prst="rect">
                <a:avLst/>
              </a:prstGeom>
              <a:solidFill>
                <a:srgbClr val="CC66FF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1pPr>
                <a:lvl2pPr marL="742950" indent="-285750"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2pPr>
                <a:lvl3pPr marL="1143000" indent="-228600"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3pPr>
                <a:lvl4pPr marL="1600200" indent="-228600"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4pPr>
                <a:lvl5pPr marL="2057400" indent="-228600"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400">
                    <a:cs typeface="Angsana New" panose="02020603050405020304" pitchFamily="18" charset="-34"/>
                  </a:rPr>
                  <a:t>Northern Territory </a:t>
                </a:r>
                <a:r>
                  <a:rPr lang="en-US" altLang="en-US" sz="2400">
                    <a:cs typeface="Times New Roman" panose="02020603050405020304" pitchFamily="18" charset="0"/>
                  </a:rPr>
                  <a:t>(NT</a:t>
                </a:r>
                <a:r>
                  <a:rPr lang="en-US" altLang="en-US" sz="2400">
                    <a:cs typeface="Angsana New" panose="02020603050405020304" pitchFamily="18" charset="-34"/>
                  </a:rPr>
                  <a:t>)</a:t>
                </a:r>
                <a:endParaRPr lang="en-US" altLang="en-US" sz="2400">
                  <a:cs typeface="Times New Roman" panose="02020603050405020304" pitchFamily="18" charset="0"/>
                </a:endParaRPr>
              </a:p>
            </p:txBody>
          </p:sp>
          <p:sp>
            <p:nvSpPr>
              <p:cNvPr id="4117" name="Text Box 1049">
                <a:extLst>
                  <a:ext uri="{FF2B5EF4-FFF2-40B4-BE49-F238E27FC236}">
                    <a16:creationId xmlns:a16="http://schemas.microsoft.com/office/drawing/2014/main" id="{CAF5B949-A8F5-4A35-8E1F-B735C499FAF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80" y="1104"/>
                <a:ext cx="2256" cy="231"/>
              </a:xfrm>
              <a:prstGeom prst="rect">
                <a:avLst/>
              </a:prstGeom>
              <a:solidFill>
                <a:srgbClr val="CC66FF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1pPr>
                <a:lvl2pPr marL="742950" indent="-285750"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2pPr>
                <a:lvl3pPr marL="1143000" indent="-228600"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3pPr>
                <a:lvl4pPr marL="1600200" indent="-228600"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4pPr>
                <a:lvl5pPr marL="2057400" indent="-228600"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1800">
                    <a:cs typeface="Angsana New" panose="02020603050405020304" pitchFamily="18" charset="-34"/>
                  </a:rPr>
                  <a:t>--- Darwin</a:t>
                </a:r>
                <a:endParaRPr lang="en-US" altLang="en-US" sz="1800"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115" name="AutoShape 1053">
              <a:extLst>
                <a:ext uri="{FF2B5EF4-FFF2-40B4-BE49-F238E27FC236}">
                  <a16:creationId xmlns:a16="http://schemas.microsoft.com/office/drawing/2014/main" id="{F14A359A-DAF6-4A5F-B99D-30BBE9AD4B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1" y="897"/>
              <a:ext cx="2256" cy="432"/>
            </a:xfrm>
            <a:prstGeom prst="borderCallout1">
              <a:avLst>
                <a:gd name="adj1" fmla="val 16667"/>
                <a:gd name="adj2" fmla="val -2130"/>
                <a:gd name="adj3" fmla="val 187269"/>
                <a:gd name="adj4" fmla="val -35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9pPr>
            </a:lstStyle>
            <a:p>
              <a:pPr algn="ctr" eaLnBrk="1" hangingPunct="1"/>
              <a:endParaRPr lang="en-US" altLang="en-US" b="0">
                <a:cs typeface="Angsana New" panose="02020603050405020304" pitchFamily="18" charset="-34"/>
              </a:endParaRPr>
            </a:p>
          </p:txBody>
        </p:sp>
      </p:grpSp>
      <p:grpSp>
        <p:nvGrpSpPr>
          <p:cNvPr id="20526" name="Group 1070">
            <a:extLst>
              <a:ext uri="{FF2B5EF4-FFF2-40B4-BE49-F238E27FC236}">
                <a16:creationId xmlns:a16="http://schemas.microsoft.com/office/drawing/2014/main" id="{73A64270-56E2-473B-A2A7-9F6FCA863FA6}"/>
              </a:ext>
            </a:extLst>
          </p:cNvPr>
          <p:cNvGrpSpPr>
            <a:grpSpLocks/>
          </p:cNvGrpSpPr>
          <p:nvPr/>
        </p:nvGrpSpPr>
        <p:grpSpPr bwMode="auto">
          <a:xfrm>
            <a:off x="6019800" y="2362200"/>
            <a:ext cx="2819400" cy="762000"/>
            <a:chOff x="3792" y="1488"/>
            <a:chExt cx="1776" cy="480"/>
          </a:xfrm>
        </p:grpSpPr>
        <p:grpSp>
          <p:nvGrpSpPr>
            <p:cNvPr id="4110" name="Group 1057">
              <a:extLst>
                <a:ext uri="{FF2B5EF4-FFF2-40B4-BE49-F238E27FC236}">
                  <a16:creationId xmlns:a16="http://schemas.microsoft.com/office/drawing/2014/main" id="{6FED6796-2C13-4044-907B-9E67F53067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92" y="1488"/>
              <a:ext cx="1776" cy="471"/>
              <a:chOff x="3792" y="1488"/>
              <a:chExt cx="1776" cy="471"/>
            </a:xfrm>
          </p:grpSpPr>
          <p:sp>
            <p:nvSpPr>
              <p:cNvPr id="4112" name="Text Box 1037">
                <a:extLst>
                  <a:ext uri="{FF2B5EF4-FFF2-40B4-BE49-F238E27FC236}">
                    <a16:creationId xmlns:a16="http://schemas.microsoft.com/office/drawing/2014/main" id="{0317F50C-9C1E-4782-9E13-FC1547DBEBB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92" y="1488"/>
                <a:ext cx="1776" cy="288"/>
              </a:xfrm>
              <a:prstGeom prst="rect">
                <a:avLst/>
              </a:prstGeom>
              <a:solidFill>
                <a:srgbClr val="008000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1pPr>
                <a:lvl2pPr marL="742950" indent="-285750"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2pPr>
                <a:lvl3pPr marL="1143000" indent="-228600"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3pPr>
                <a:lvl4pPr marL="1600200" indent="-228600"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4pPr>
                <a:lvl5pPr marL="2057400" indent="-228600"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400">
                    <a:cs typeface="Angsana New" panose="02020603050405020304" pitchFamily="18" charset="-34"/>
                  </a:rPr>
                  <a:t>Queensland </a:t>
                </a:r>
                <a:r>
                  <a:rPr lang="en-US" altLang="en-US" sz="2400">
                    <a:cs typeface="Times New Roman" panose="02020603050405020304" pitchFamily="18" charset="0"/>
                  </a:rPr>
                  <a:t>(QLD</a:t>
                </a:r>
                <a:r>
                  <a:rPr lang="en-US" altLang="en-US" sz="2400">
                    <a:cs typeface="Angsana New" panose="02020603050405020304" pitchFamily="18" charset="-34"/>
                  </a:rPr>
                  <a:t>)</a:t>
                </a:r>
                <a:endParaRPr lang="en-US" altLang="en-US" sz="2400">
                  <a:cs typeface="Times New Roman" panose="02020603050405020304" pitchFamily="18" charset="0"/>
                </a:endParaRPr>
              </a:p>
            </p:txBody>
          </p:sp>
          <p:sp>
            <p:nvSpPr>
              <p:cNvPr id="4113" name="Text Box 1048">
                <a:extLst>
                  <a:ext uri="{FF2B5EF4-FFF2-40B4-BE49-F238E27FC236}">
                    <a16:creationId xmlns:a16="http://schemas.microsoft.com/office/drawing/2014/main" id="{85148886-2865-4A0D-B9DA-CC00741DEC3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92" y="1728"/>
                <a:ext cx="1776" cy="231"/>
              </a:xfrm>
              <a:prstGeom prst="rect">
                <a:avLst/>
              </a:prstGeom>
              <a:solidFill>
                <a:srgbClr val="008000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1pPr>
                <a:lvl2pPr marL="742950" indent="-285750"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2pPr>
                <a:lvl3pPr marL="1143000" indent="-228600"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3pPr>
                <a:lvl4pPr marL="1600200" indent="-228600"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4pPr>
                <a:lvl5pPr marL="2057400" indent="-228600"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1800">
                    <a:cs typeface="Angsana New" panose="02020603050405020304" pitchFamily="18" charset="-34"/>
                  </a:rPr>
                  <a:t>--- Brisbane</a:t>
                </a:r>
                <a:endParaRPr lang="en-US" altLang="en-US" sz="1800"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111" name="AutoShape 1054">
              <a:extLst>
                <a:ext uri="{FF2B5EF4-FFF2-40B4-BE49-F238E27FC236}">
                  <a16:creationId xmlns:a16="http://schemas.microsoft.com/office/drawing/2014/main" id="{E27F5C0A-8BD4-4D39-A841-6F974D6E89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2" y="1488"/>
              <a:ext cx="1776" cy="480"/>
            </a:xfrm>
            <a:prstGeom prst="borderCallout1">
              <a:avLst>
                <a:gd name="adj1" fmla="val 15000"/>
                <a:gd name="adj2" fmla="val -2704"/>
                <a:gd name="adj3" fmla="val 107292"/>
                <a:gd name="adj4" fmla="val -2331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9pPr>
            </a:lstStyle>
            <a:p>
              <a:pPr algn="ctr" eaLnBrk="1" hangingPunct="1"/>
              <a:endParaRPr lang="en-US" altLang="en-US" b="0">
                <a:cs typeface="Angsana New" panose="02020603050405020304" pitchFamily="18" charset="-34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5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5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682" name="Object 2">
            <a:extLst>
              <a:ext uri="{FF2B5EF4-FFF2-40B4-BE49-F238E27FC236}">
                <a16:creationId xmlns:a16="http://schemas.microsoft.com/office/drawing/2014/main" id="{A1196EC9-4581-4850-BB01-A7C946D3E63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3550" y="538163"/>
          <a:ext cx="8053388" cy="6319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8" name="Worksheet" r:id="rId3" imgW="3952899" imgH="3124298" progId="Excel.Sheet.8">
                  <p:embed/>
                </p:oleObj>
              </mc:Choice>
              <mc:Fallback>
                <p:oleObj name="Worksheet" r:id="rId3" imgW="3952899" imgH="3124298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550" y="538163"/>
                        <a:ext cx="8053388" cy="6319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47" name="Text Box 5">
            <a:extLst>
              <a:ext uri="{FF2B5EF4-FFF2-40B4-BE49-F238E27FC236}">
                <a16:creationId xmlns:a16="http://schemas.microsoft.com/office/drawing/2014/main" id="{35D91CB7-F88D-481D-83EA-4DDDC3B198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0"/>
            <a:ext cx="6705600" cy="519113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th-TH" altLang="en-US">
                <a:solidFill>
                  <a:schemeClr val="accent2"/>
                </a:solidFill>
                <a:latin typeface="Arial" panose="020B0604020202020204" pitchFamily="34" charset="0"/>
              </a:rPr>
              <a:t>สินค้าสำคัญที่ออสเตรเลียนำเข้าจากไทย (ปี 2549</a:t>
            </a:r>
            <a:r>
              <a:rPr lang="en-US" altLang="en-US">
                <a:solidFill>
                  <a:schemeClr val="accent2"/>
                </a:solidFill>
                <a:latin typeface="Arial" panose="020B0604020202020204" pitchFamily="34" charset="0"/>
              </a:rPr>
              <a:t>)</a:t>
            </a:r>
            <a:endParaRPr lang="en-US" altLang="en-US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3186" name="Object 2">
            <a:extLst>
              <a:ext uri="{FF2B5EF4-FFF2-40B4-BE49-F238E27FC236}">
                <a16:creationId xmlns:a16="http://schemas.microsoft.com/office/drawing/2014/main" id="{BDE53C9D-36B9-4B52-B14B-0E6D9573E22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7200" y="544513"/>
          <a:ext cx="8034338" cy="6313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2" name="Worksheet" r:id="rId3" imgW="3952899" imgH="3124298" progId="Excel.Sheet.8">
                  <p:embed/>
                </p:oleObj>
              </mc:Choice>
              <mc:Fallback>
                <p:oleObj name="Worksheet" r:id="rId3" imgW="3952899" imgH="3124298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544513"/>
                        <a:ext cx="8034338" cy="6313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1" name="Text Box 4">
            <a:extLst>
              <a:ext uri="{FF2B5EF4-FFF2-40B4-BE49-F238E27FC236}">
                <a16:creationId xmlns:a16="http://schemas.microsoft.com/office/drawing/2014/main" id="{C0812474-BA72-4947-B81D-A5F0B943E8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0"/>
            <a:ext cx="6705600" cy="519113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th-TH" altLang="en-US">
                <a:solidFill>
                  <a:schemeClr val="accent2"/>
                </a:solidFill>
                <a:latin typeface="Arial" panose="020B0604020202020204" pitchFamily="34" charset="0"/>
              </a:rPr>
              <a:t>สินค้าสำคัญที่นิวซีแลนด์นำเข้าจากไทย (ปี 2549</a:t>
            </a:r>
            <a:r>
              <a:rPr lang="en-US" altLang="en-US">
                <a:solidFill>
                  <a:schemeClr val="accent2"/>
                </a:solidFill>
                <a:latin typeface="Arial" panose="020B0604020202020204" pitchFamily="34" charset="0"/>
              </a:rPr>
              <a:t>)</a:t>
            </a:r>
            <a:endParaRPr lang="en-US" altLang="en-US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93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5" name="Text Box 11">
            <a:extLst>
              <a:ext uri="{FF2B5EF4-FFF2-40B4-BE49-F238E27FC236}">
                <a16:creationId xmlns:a16="http://schemas.microsoft.com/office/drawing/2014/main" id="{FC4B879B-D315-4F17-A1C0-A1CC2A2C81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6800"/>
            <a:ext cx="2667000" cy="528638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th-TH">
                <a:effectLst>
                  <a:outerShdw blurRad="38100" dist="38100" dir="2700000" algn="tl">
                    <a:srgbClr val="FFFFFF"/>
                  </a:outerShdw>
                </a:effectLst>
                <a:latin typeface="Browallia New" pitchFamily="34" charset="-34"/>
                <a:cs typeface="Browallia New" pitchFamily="34" charset="-34"/>
              </a:rPr>
              <a:t>สินค้าอาหาร </a:t>
            </a:r>
            <a:endParaRPr lang="en-US">
              <a:effectLst>
                <a:outerShdw blurRad="38100" dist="38100" dir="2700000" algn="tl">
                  <a:srgbClr val="FFFFFF"/>
                </a:outerShdw>
              </a:effectLst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11276" name="Text Box 12">
            <a:extLst>
              <a:ext uri="{FF2B5EF4-FFF2-40B4-BE49-F238E27FC236}">
                <a16:creationId xmlns:a16="http://schemas.microsoft.com/office/drawing/2014/main" id="{1A173FC6-F9D5-4747-82F2-2553CF95B3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1066800"/>
            <a:ext cx="6248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h-TH" altLang="en-US" b="0">
                <a:latin typeface="Browallia New" panose="020B0604020202020204" pitchFamily="34" charset="-34"/>
              </a:rPr>
              <a:t>อาหารสำเร็จรูปพร้อมรับประทาน  ขนมขบเคี้ยว</a:t>
            </a:r>
            <a:endParaRPr lang="en-US" altLang="en-US" b="0">
              <a:latin typeface="Browallia New" panose="020B0604020202020204" pitchFamily="34" charset="-34"/>
            </a:endParaRPr>
          </a:p>
        </p:txBody>
      </p:sp>
      <p:sp>
        <p:nvSpPr>
          <p:cNvPr id="11277" name="Text Box 13">
            <a:extLst>
              <a:ext uri="{FF2B5EF4-FFF2-40B4-BE49-F238E27FC236}">
                <a16:creationId xmlns:a16="http://schemas.microsoft.com/office/drawing/2014/main" id="{F22CD157-E658-4263-A377-821275C595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1752600"/>
            <a:ext cx="5638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h-TH" altLang="en-US" b="0">
                <a:latin typeface="Browallia New" panose="020B0604020202020204" pitchFamily="34" charset="-34"/>
              </a:rPr>
              <a:t>เสื้อผ้าแฟชั่น</a:t>
            </a:r>
            <a:endParaRPr lang="en-US" altLang="en-US" b="0">
              <a:latin typeface="Browallia New" panose="020B0604020202020204" pitchFamily="34" charset="-34"/>
            </a:endParaRPr>
          </a:p>
        </p:txBody>
      </p:sp>
      <p:sp>
        <p:nvSpPr>
          <p:cNvPr id="11278" name="Text Box 14">
            <a:extLst>
              <a:ext uri="{FF2B5EF4-FFF2-40B4-BE49-F238E27FC236}">
                <a16:creationId xmlns:a16="http://schemas.microsoft.com/office/drawing/2014/main" id="{E3F8A628-BDCF-42D0-9BEB-1AC42E1883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752600"/>
            <a:ext cx="2667000" cy="528638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th-TH">
                <a:effectLst>
                  <a:outerShdw blurRad="38100" dist="38100" dir="2700000" algn="tl">
                    <a:srgbClr val="FFFFFF"/>
                  </a:outerShdw>
                </a:effectLst>
                <a:latin typeface="Browallia New" pitchFamily="34" charset="-34"/>
                <a:cs typeface="Browallia New" pitchFamily="34" charset="-34"/>
              </a:rPr>
              <a:t>เสื้อผ้าสำเร็จรูป</a:t>
            </a:r>
            <a:endParaRPr lang="en-US">
              <a:effectLst>
                <a:outerShdw blurRad="38100" dist="38100" dir="2700000" algn="tl">
                  <a:srgbClr val="FFFFFF"/>
                </a:outerShdw>
              </a:effectLst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11279" name="Text Box 15">
            <a:extLst>
              <a:ext uri="{FF2B5EF4-FFF2-40B4-BE49-F238E27FC236}">
                <a16:creationId xmlns:a16="http://schemas.microsoft.com/office/drawing/2014/main" id="{323D7192-AF12-492A-9E8A-AA00B3A9AD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2667000"/>
            <a:ext cx="6248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h-TH" altLang="en-US" b="0"/>
              <a:t>สินค้าแปลกใหม่</a:t>
            </a:r>
            <a:r>
              <a:rPr lang="en-US" altLang="en-US" b="0"/>
              <a:t>/</a:t>
            </a:r>
            <a:r>
              <a:rPr lang="en-US" altLang="en-US" sz="1800" b="0">
                <a:latin typeface="Comic Sans MS" panose="030F0702030302020204" pitchFamily="66" charset="0"/>
              </a:rPr>
              <a:t>Idea products</a:t>
            </a:r>
            <a:r>
              <a:rPr lang="en-US" altLang="en-US" b="0">
                <a:latin typeface="Browallia New" panose="020B0604020202020204" pitchFamily="34" charset="-34"/>
              </a:rPr>
              <a:t> </a:t>
            </a:r>
            <a:r>
              <a:rPr lang="th-TH" altLang="en-US" b="0">
                <a:latin typeface="Browallia New" panose="020B0604020202020204" pitchFamily="34" charset="-34"/>
              </a:rPr>
              <a:t>เน้นตลาดระดับกลาง</a:t>
            </a:r>
            <a:r>
              <a:rPr lang="en-US" altLang="en-US" b="0">
                <a:latin typeface="Browallia New" panose="020B0604020202020204" pitchFamily="34" charset="-34"/>
              </a:rPr>
              <a:t>~</a:t>
            </a:r>
            <a:r>
              <a:rPr lang="th-TH" altLang="en-US" b="0">
                <a:latin typeface="Browallia New" panose="020B0604020202020204" pitchFamily="34" charset="-34"/>
              </a:rPr>
              <a:t>สูง </a:t>
            </a:r>
            <a:endParaRPr lang="en-US" altLang="en-US" b="0">
              <a:latin typeface="Browallia New" panose="020B0604020202020204" pitchFamily="34" charset="-34"/>
            </a:endParaRPr>
          </a:p>
        </p:txBody>
      </p:sp>
      <p:sp>
        <p:nvSpPr>
          <p:cNvPr id="11280" name="Text Box 16">
            <a:extLst>
              <a:ext uri="{FF2B5EF4-FFF2-40B4-BE49-F238E27FC236}">
                <a16:creationId xmlns:a16="http://schemas.microsoft.com/office/drawing/2014/main" id="{75D7D696-0157-4DA9-BA29-C1C007C884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438400"/>
            <a:ext cx="2667000" cy="95567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  <a:latin typeface="Browallia New" pitchFamily="34" charset="-34"/>
                <a:cs typeface="Browallia New" pitchFamily="34" charset="-34"/>
              </a:rPr>
              <a:t>Gift /</a:t>
            </a:r>
            <a:r>
              <a:rPr lang="th-TH">
                <a:effectLst>
                  <a:outerShdw blurRad="38100" dist="38100" dir="2700000" algn="tl">
                    <a:srgbClr val="FFFFFF"/>
                  </a:outerShdw>
                </a:effectLst>
                <a:latin typeface="Browallia New" pitchFamily="34" charset="-34"/>
                <a:cs typeface="Browallia New" pitchFamily="34" charset="-34"/>
              </a:rPr>
              <a:t> ของประดับ     ตบแต่งบ้าน</a:t>
            </a:r>
            <a:endParaRPr lang="en-US">
              <a:effectLst>
                <a:outerShdw blurRad="38100" dist="38100" dir="2700000" algn="tl">
                  <a:srgbClr val="FFFFFF"/>
                </a:outerShdw>
              </a:effectLst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11281" name="Text Box 17">
            <a:extLst>
              <a:ext uri="{FF2B5EF4-FFF2-40B4-BE49-F238E27FC236}">
                <a16:creationId xmlns:a16="http://schemas.microsoft.com/office/drawing/2014/main" id="{AC78D07D-1743-4D07-890B-B86CCBAFAE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3581400"/>
            <a:ext cx="5486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latin typeface="Comic Sans MS" panose="030F0702030302020204" pitchFamily="66" charset="0"/>
              </a:rPr>
              <a:t>Aftermarket products</a:t>
            </a:r>
          </a:p>
        </p:txBody>
      </p:sp>
      <p:sp>
        <p:nvSpPr>
          <p:cNvPr id="11282" name="Text Box 18">
            <a:extLst>
              <a:ext uri="{FF2B5EF4-FFF2-40B4-BE49-F238E27FC236}">
                <a16:creationId xmlns:a16="http://schemas.microsoft.com/office/drawing/2014/main" id="{EB4FD3CC-FE2F-4B49-B86B-01A2D87E7A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581400"/>
            <a:ext cx="2667000" cy="528638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th-TH">
                <a:effectLst>
                  <a:outerShdw blurRad="38100" dist="38100" dir="2700000" algn="tl">
                    <a:srgbClr val="FFFFFF"/>
                  </a:outerShdw>
                </a:effectLst>
                <a:latin typeface="Browallia New" pitchFamily="34" charset="-34"/>
                <a:cs typeface="Browallia New" pitchFamily="34" charset="-34"/>
              </a:rPr>
              <a:t>ยานยนต์-ส่วนประกอบ</a:t>
            </a:r>
            <a:endParaRPr lang="en-US" sz="2000">
              <a:effectLst>
                <a:outerShdw blurRad="38100" dist="38100" dir="2700000" algn="tl">
                  <a:srgbClr val="FFFFFF"/>
                </a:outerShdw>
              </a:effectLst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11283" name="Text Box 19">
            <a:extLst>
              <a:ext uri="{FF2B5EF4-FFF2-40B4-BE49-F238E27FC236}">
                <a16:creationId xmlns:a16="http://schemas.microsoft.com/office/drawing/2014/main" id="{751D4947-E7C5-44E3-9150-E868BA794E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4267200"/>
            <a:ext cx="6248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h-TH" altLang="en-US" b="0">
                <a:latin typeface="Browallia New" panose="020B0604020202020204" pitchFamily="34" charset="-34"/>
              </a:rPr>
              <a:t>เน้นตลาดระดับกลางและสูง, เฟอร์นิเจอร์สนาม, โซฟาหนัง</a:t>
            </a:r>
            <a:endParaRPr lang="en-US" altLang="en-US" b="0">
              <a:latin typeface="Browallia New" panose="020B0604020202020204" pitchFamily="34" charset="-34"/>
            </a:endParaRPr>
          </a:p>
        </p:txBody>
      </p:sp>
      <p:sp>
        <p:nvSpPr>
          <p:cNvPr id="11284" name="Text Box 20">
            <a:extLst>
              <a:ext uri="{FF2B5EF4-FFF2-40B4-BE49-F238E27FC236}">
                <a16:creationId xmlns:a16="http://schemas.microsoft.com/office/drawing/2014/main" id="{E8F7E57A-093A-4C93-B3E6-3602BEAD95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267200"/>
            <a:ext cx="2667000" cy="528638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th-TH">
                <a:effectLst>
                  <a:outerShdw blurRad="38100" dist="38100" dir="2700000" algn="tl">
                    <a:srgbClr val="FFFFFF"/>
                  </a:outerShdw>
                </a:effectLst>
                <a:latin typeface="Browallia New" pitchFamily="34" charset="-34"/>
                <a:cs typeface="Browallia New" pitchFamily="34" charset="-34"/>
              </a:rPr>
              <a:t>เฟอร์นิเจอร์</a:t>
            </a:r>
            <a:endParaRPr lang="en-US" sz="2000">
              <a:effectLst>
                <a:outerShdw blurRad="38100" dist="38100" dir="2700000" algn="tl">
                  <a:srgbClr val="FFFFFF"/>
                </a:outerShdw>
              </a:effectLst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33804" name="Rectangle 21">
            <a:extLst>
              <a:ext uri="{FF2B5EF4-FFF2-40B4-BE49-F238E27FC236}">
                <a16:creationId xmlns:a16="http://schemas.microsoft.com/office/drawing/2014/main" id="{F978B91D-BE16-474D-B125-1C0DED2BD48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228600"/>
            <a:ext cx="7543800" cy="609600"/>
          </a:xfrm>
        </p:spPr>
        <p:txBody>
          <a:bodyPr/>
          <a:lstStyle/>
          <a:p>
            <a:pPr eaLnBrk="1" hangingPunct="1"/>
            <a:r>
              <a:rPr lang="th-TH" altLang="en-US" sz="3600" b="1">
                <a:solidFill>
                  <a:schemeClr val="accent2"/>
                </a:solidFill>
                <a:latin typeface="Angsana New" panose="02020603050405020304" pitchFamily="18" charset="-34"/>
              </a:rPr>
              <a:t>สินค้าน่าบุกตลาด</a:t>
            </a:r>
            <a:r>
              <a:rPr lang="th-TH" altLang="en-US" sz="3600" b="1">
                <a:latin typeface="Angsana New" panose="02020603050405020304" pitchFamily="18" charset="-34"/>
              </a:rPr>
              <a:t> </a:t>
            </a:r>
            <a:r>
              <a:rPr lang="th-TH" altLang="en-US" sz="3600" b="1">
                <a:solidFill>
                  <a:schemeClr val="tx1"/>
                </a:solidFill>
                <a:latin typeface="Angsana New" panose="02020603050405020304" pitchFamily="18" charset="-34"/>
              </a:rPr>
              <a:t>ออสเตรเลีย</a:t>
            </a:r>
            <a:r>
              <a:rPr lang="en-US" altLang="en-US" sz="3600" b="1">
                <a:solidFill>
                  <a:schemeClr val="tx1"/>
                </a:solidFill>
                <a:latin typeface="Angsana New" panose="02020603050405020304" pitchFamily="18" charset="-34"/>
              </a:rPr>
              <a:t>/</a:t>
            </a:r>
            <a:r>
              <a:rPr lang="th-TH" altLang="en-US" sz="3600" b="1">
                <a:solidFill>
                  <a:schemeClr val="tx1"/>
                </a:solidFill>
                <a:latin typeface="Angsana New" panose="02020603050405020304" pitchFamily="18" charset="-34"/>
              </a:rPr>
              <a:t>นิวซีแลนด์</a:t>
            </a:r>
          </a:p>
        </p:txBody>
      </p:sp>
      <p:sp>
        <p:nvSpPr>
          <p:cNvPr id="11286" name="Text Box 22">
            <a:extLst>
              <a:ext uri="{FF2B5EF4-FFF2-40B4-BE49-F238E27FC236}">
                <a16:creationId xmlns:a16="http://schemas.microsoft.com/office/drawing/2014/main" id="{8CE8F627-D713-4F62-AE81-31C25F6269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4953000"/>
            <a:ext cx="6248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h-TH" altLang="en-US" b="0">
                <a:latin typeface="Browallia New" panose="020B0604020202020204" pitchFamily="34" charset="-34"/>
              </a:rPr>
              <a:t>เครื่องเงิน </a:t>
            </a:r>
            <a:r>
              <a:rPr lang="en-US" altLang="en-US" sz="1800" b="0">
                <a:latin typeface="Comic Sans MS" panose="030F0702030302020204" pitchFamily="66" charset="0"/>
              </a:rPr>
              <a:t>Sterling silver</a:t>
            </a:r>
            <a:r>
              <a:rPr lang="th-TH" altLang="en-US" sz="1800" b="0">
                <a:latin typeface="Comic Sans MS" panose="030F0702030302020204" pitchFamily="66" charset="0"/>
              </a:rPr>
              <a:t>, </a:t>
            </a:r>
            <a:r>
              <a:rPr lang="en-US" altLang="en-US" sz="1800" b="0">
                <a:latin typeface="Comic Sans MS" panose="030F0702030302020204" pitchFamily="66" charset="0"/>
              </a:rPr>
              <a:t>Costume Jewelry, Gold 9K/18K</a:t>
            </a:r>
          </a:p>
        </p:txBody>
      </p:sp>
      <p:sp>
        <p:nvSpPr>
          <p:cNvPr id="11287" name="Text Box 23">
            <a:extLst>
              <a:ext uri="{FF2B5EF4-FFF2-40B4-BE49-F238E27FC236}">
                <a16:creationId xmlns:a16="http://schemas.microsoft.com/office/drawing/2014/main" id="{8786A1B2-1B95-4E61-8DF9-EAAB54963B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953000"/>
            <a:ext cx="2667000" cy="528638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th-TH">
                <a:effectLst>
                  <a:outerShdw blurRad="38100" dist="38100" dir="2700000" algn="tl">
                    <a:srgbClr val="FFFFFF"/>
                  </a:outerShdw>
                </a:effectLst>
                <a:latin typeface="Browallia New" pitchFamily="34" charset="-34"/>
                <a:cs typeface="Browallia New" pitchFamily="34" charset="-34"/>
              </a:rPr>
              <a:t>อัญมณี</a:t>
            </a:r>
            <a:endParaRPr lang="en-US" sz="2000">
              <a:effectLst>
                <a:outerShdw blurRad="38100" dist="38100" dir="2700000" algn="tl">
                  <a:srgbClr val="FFFFFF"/>
                </a:outerShdw>
              </a:effectLst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11288" name="Text Box 24">
            <a:extLst>
              <a:ext uri="{FF2B5EF4-FFF2-40B4-BE49-F238E27FC236}">
                <a16:creationId xmlns:a16="http://schemas.microsoft.com/office/drawing/2014/main" id="{C32F88BB-2BBD-4059-AA5A-F5D67DD2B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562600"/>
            <a:ext cx="3733800" cy="528638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  <a:latin typeface="Browallia New" pitchFamily="34" charset="-34"/>
                <a:cs typeface="Browallia New" pitchFamily="34" charset="-34"/>
              </a:rPr>
              <a:t>Travel goods, Outdoor goods</a:t>
            </a:r>
            <a:endParaRPr lang="en-US" sz="2000">
              <a:effectLst>
                <a:outerShdw blurRad="38100" dist="38100" dir="2700000" algn="tl">
                  <a:srgbClr val="FFFFFF"/>
                </a:outerShdw>
              </a:effectLst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11289" name="Text Box 25">
            <a:extLst>
              <a:ext uri="{FF2B5EF4-FFF2-40B4-BE49-F238E27FC236}">
                <a16:creationId xmlns:a16="http://schemas.microsoft.com/office/drawing/2014/main" id="{84660614-7F44-4614-841C-00D3988D2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5562600"/>
            <a:ext cx="5029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h-TH" altLang="en-US" b="0">
                <a:latin typeface="Browallia New" panose="020B0604020202020204" pitchFamily="34" charset="-34"/>
              </a:rPr>
              <a:t>โดยเฉพาะนิวซีแลนด์</a:t>
            </a:r>
            <a:endParaRPr lang="en-US" altLang="en-US" b="0">
              <a:latin typeface="Browallia New" panose="020B0604020202020204" pitchFamily="34" charset="-34"/>
            </a:endParaRPr>
          </a:p>
        </p:txBody>
      </p:sp>
      <p:sp>
        <p:nvSpPr>
          <p:cNvPr id="11290" name="Text Box 26">
            <a:extLst>
              <a:ext uri="{FF2B5EF4-FFF2-40B4-BE49-F238E27FC236}">
                <a16:creationId xmlns:a16="http://schemas.microsoft.com/office/drawing/2014/main" id="{6AF55B7E-9A20-4BFC-9F68-004BB28479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172200"/>
            <a:ext cx="3733800" cy="528638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th-TH">
                <a:effectLst>
                  <a:outerShdw blurRad="38100" dist="38100" dir="2700000" algn="tl">
                    <a:srgbClr val="FFFFFF"/>
                  </a:outerShdw>
                </a:effectLst>
                <a:latin typeface="Browallia New" pitchFamily="34" charset="-34"/>
                <a:cs typeface="Browallia New" pitchFamily="34" charset="-34"/>
              </a:rPr>
              <a:t>สินค้าเจาะกลุ่มผู้สูงอายุ</a:t>
            </a:r>
            <a:endParaRPr lang="en-US" sz="2000">
              <a:effectLst>
                <a:outerShdw blurRad="38100" dist="38100" dir="2700000" algn="tl">
                  <a:srgbClr val="FFFFFF"/>
                </a:outerShdw>
              </a:effectLst>
              <a:latin typeface="Browallia New" pitchFamily="34" charset="-34"/>
              <a:cs typeface="Browall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1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1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1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1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11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5" grpId="0" animBg="1" autoUpdateAnimBg="0"/>
      <p:bldP spid="11276" grpId="0" autoUpdateAnimBg="0"/>
      <p:bldP spid="11277" grpId="0" autoUpdateAnimBg="0"/>
      <p:bldP spid="11278" grpId="0" animBg="1" autoUpdateAnimBg="0"/>
      <p:bldP spid="11279" grpId="0" autoUpdateAnimBg="0"/>
      <p:bldP spid="11280" grpId="0" animBg="1" autoUpdateAnimBg="0"/>
      <p:bldP spid="11281" grpId="0" autoUpdateAnimBg="0"/>
      <p:bldP spid="11282" grpId="0" animBg="1" autoUpdateAnimBg="0"/>
      <p:bldP spid="11283" grpId="0" autoUpdateAnimBg="0"/>
      <p:bldP spid="11284" grpId="0" animBg="1" autoUpdateAnimBg="0"/>
      <p:bldP spid="11286" grpId="0" autoUpdateAnimBg="0"/>
      <p:bldP spid="11287" grpId="0" animBg="1" autoUpdateAnimBg="0"/>
      <p:bldP spid="11288" grpId="0" animBg="1" autoUpdateAnimBg="0"/>
      <p:bldP spid="11289" grpId="0" autoUpdateAnimBg="0"/>
      <p:bldP spid="11290" grpId="0" animBg="1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ext Box 2">
            <a:extLst>
              <a:ext uri="{FF2B5EF4-FFF2-40B4-BE49-F238E27FC236}">
                <a16:creationId xmlns:a16="http://schemas.microsoft.com/office/drawing/2014/main" id="{22BB7272-AA5F-4EF0-811D-47D3203649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600200"/>
            <a:ext cx="2438400" cy="528638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th-TH">
                <a:effectLst>
                  <a:outerShdw blurRad="38100" dist="38100" dir="2700000" algn="tl">
                    <a:srgbClr val="FFFFFF"/>
                  </a:outerShdw>
                </a:effectLst>
                <a:latin typeface="Browallia New" pitchFamily="34" charset="-34"/>
              </a:rPr>
              <a:t>สินค้าอาหาร </a:t>
            </a:r>
            <a:endParaRPr lang="en-US">
              <a:effectLst>
                <a:outerShdw blurRad="38100" dist="38100" dir="2700000" algn="tl">
                  <a:srgbClr val="FFFFFF"/>
                </a:outerShdw>
              </a:effectLst>
              <a:latin typeface="Browallia New" pitchFamily="34" charset="-34"/>
            </a:endParaRPr>
          </a:p>
        </p:txBody>
      </p:sp>
      <p:sp>
        <p:nvSpPr>
          <p:cNvPr id="97283" name="Text Box 3">
            <a:extLst>
              <a:ext uri="{FF2B5EF4-FFF2-40B4-BE49-F238E27FC236}">
                <a16:creationId xmlns:a16="http://schemas.microsoft.com/office/drawing/2014/main" id="{0901B4DE-7678-40DF-95A0-1872BA646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1600200"/>
            <a:ext cx="6248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h-TH" altLang="en-US" b="0">
                <a:latin typeface="Browallia New" panose="020B0604020202020204" pitchFamily="34" charset="-34"/>
              </a:rPr>
              <a:t>นิวซีแลนด์, สหรัฐฯ, จีน, อังกฤษ ฯลฯ  </a:t>
            </a:r>
            <a:endParaRPr lang="en-US" altLang="en-US" b="0">
              <a:latin typeface="Browallia New" panose="020B0604020202020204" pitchFamily="34" charset="-34"/>
            </a:endParaRPr>
          </a:p>
        </p:txBody>
      </p:sp>
      <p:sp>
        <p:nvSpPr>
          <p:cNvPr id="97284" name="Text Box 4">
            <a:extLst>
              <a:ext uri="{FF2B5EF4-FFF2-40B4-BE49-F238E27FC236}">
                <a16:creationId xmlns:a16="http://schemas.microsoft.com/office/drawing/2014/main" id="{BFCB74CC-CA26-4207-BD80-2F977ACF5E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2286000"/>
            <a:ext cx="6248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h-TH" altLang="en-US" b="0">
                <a:latin typeface="Browallia New" panose="020B0604020202020204" pitchFamily="34" charset="-34"/>
              </a:rPr>
              <a:t>จีน, อิตาลี, อินโดนีเซีย, ฮ่องกง, เวียตนาม อินเดีย  ฯลฯ  </a:t>
            </a:r>
            <a:endParaRPr lang="en-US" altLang="en-US" b="0">
              <a:latin typeface="Browallia New" panose="020B0604020202020204" pitchFamily="34" charset="-34"/>
            </a:endParaRPr>
          </a:p>
        </p:txBody>
      </p:sp>
      <p:sp>
        <p:nvSpPr>
          <p:cNvPr id="97285" name="Text Box 5">
            <a:extLst>
              <a:ext uri="{FF2B5EF4-FFF2-40B4-BE49-F238E27FC236}">
                <a16:creationId xmlns:a16="http://schemas.microsoft.com/office/drawing/2014/main" id="{BF7A5601-B969-4E43-9CEA-3990C43BCF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286000"/>
            <a:ext cx="2438400" cy="528638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th-TH">
                <a:effectLst>
                  <a:outerShdw blurRad="38100" dist="38100" dir="2700000" algn="tl">
                    <a:srgbClr val="FFFFFF"/>
                  </a:outerShdw>
                </a:effectLst>
                <a:latin typeface="Browallia New" pitchFamily="34" charset="-34"/>
              </a:rPr>
              <a:t>เสื้อผ้าสำเร็จรูป</a:t>
            </a:r>
            <a:endParaRPr lang="en-US">
              <a:effectLst>
                <a:outerShdw blurRad="38100" dist="38100" dir="2700000" algn="tl">
                  <a:srgbClr val="FFFFFF"/>
                </a:outerShdw>
              </a:effectLst>
              <a:latin typeface="Browallia New" pitchFamily="34" charset="-34"/>
            </a:endParaRPr>
          </a:p>
        </p:txBody>
      </p:sp>
      <p:sp>
        <p:nvSpPr>
          <p:cNvPr id="97286" name="Text Box 6">
            <a:extLst>
              <a:ext uri="{FF2B5EF4-FFF2-40B4-BE49-F238E27FC236}">
                <a16:creationId xmlns:a16="http://schemas.microsoft.com/office/drawing/2014/main" id="{7F283D45-520E-4B18-8C03-28C541C9E2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3200400"/>
            <a:ext cx="6248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h-TH" altLang="en-US" b="0">
                <a:latin typeface="Browallia New" panose="020B0604020202020204" pitchFamily="34" charset="-34"/>
              </a:rPr>
              <a:t>จีน, อินเดีย, กลุ่ม </a:t>
            </a:r>
            <a:r>
              <a:rPr lang="en-US" altLang="en-US" sz="1800" b="0">
                <a:latin typeface="Comic Sans MS" panose="030F0702030302020204" pitchFamily="66" charset="0"/>
              </a:rPr>
              <a:t>ASEAN</a:t>
            </a:r>
            <a:r>
              <a:rPr lang="th-TH" altLang="en-US" b="0">
                <a:latin typeface="Browallia New" panose="020B0604020202020204" pitchFamily="34" charset="-34"/>
              </a:rPr>
              <a:t>, ฮ่องกง, ไต้หวัน</a:t>
            </a:r>
            <a:r>
              <a:rPr lang="en-US" altLang="en-US" b="0">
                <a:latin typeface="Browallia New" panose="020B0604020202020204" pitchFamily="34" charset="-34"/>
              </a:rPr>
              <a:t> </a:t>
            </a:r>
            <a:r>
              <a:rPr lang="th-TH" altLang="en-US" b="0">
                <a:latin typeface="Browallia New" panose="020B0604020202020204" pitchFamily="34" charset="-34"/>
              </a:rPr>
              <a:t>ฯลฯ</a:t>
            </a:r>
            <a:endParaRPr lang="en-US" altLang="en-US" b="0">
              <a:latin typeface="Browallia New" panose="020B0604020202020204" pitchFamily="34" charset="-34"/>
            </a:endParaRPr>
          </a:p>
        </p:txBody>
      </p:sp>
      <p:sp>
        <p:nvSpPr>
          <p:cNvPr id="97287" name="Text Box 7">
            <a:extLst>
              <a:ext uri="{FF2B5EF4-FFF2-40B4-BE49-F238E27FC236}">
                <a16:creationId xmlns:a16="http://schemas.microsoft.com/office/drawing/2014/main" id="{4BC2FF24-FBA0-4309-B160-62E4761194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971800"/>
            <a:ext cx="2438400" cy="95567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Gift</a:t>
            </a: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/</a:t>
            </a:r>
            <a:r>
              <a:rPr lang="th-TH">
                <a:effectLst>
                  <a:outerShdw blurRad="38100" dist="38100" dir="2700000" algn="tl">
                    <a:srgbClr val="FFFFFF"/>
                  </a:outerShdw>
                </a:effectLst>
                <a:latin typeface="Browallia New" pitchFamily="34" charset="-34"/>
              </a:rPr>
              <a:t>ของประดับ ตบแต่งบ้าน</a:t>
            </a:r>
            <a:endParaRPr lang="en-US">
              <a:effectLst>
                <a:outerShdw blurRad="38100" dist="38100" dir="2700000" algn="tl">
                  <a:srgbClr val="FFFFFF"/>
                </a:outerShdw>
              </a:effectLst>
              <a:latin typeface="Browallia New" pitchFamily="34" charset="-34"/>
            </a:endParaRPr>
          </a:p>
        </p:txBody>
      </p:sp>
      <p:sp>
        <p:nvSpPr>
          <p:cNvPr id="97288" name="Text Box 8">
            <a:extLst>
              <a:ext uri="{FF2B5EF4-FFF2-40B4-BE49-F238E27FC236}">
                <a16:creationId xmlns:a16="http://schemas.microsoft.com/office/drawing/2014/main" id="{7B12A25F-8DE7-4C2E-A13B-533135FDD7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4343400"/>
            <a:ext cx="6248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h-TH" altLang="en-US" b="0">
                <a:latin typeface="Browallia New" panose="020B0604020202020204" pitchFamily="34" charset="-34"/>
              </a:rPr>
              <a:t>ญี่ปุ่น เยอรมัน สหรัฐฯ, เกาหลี, ไต้หวัน, จีน ฯลฯ</a:t>
            </a:r>
            <a:endParaRPr lang="en-US" altLang="en-US" b="0">
              <a:latin typeface="Browallia New" panose="020B0604020202020204" pitchFamily="34" charset="-34"/>
            </a:endParaRPr>
          </a:p>
        </p:txBody>
      </p:sp>
      <p:sp>
        <p:nvSpPr>
          <p:cNvPr id="97289" name="Text Box 9">
            <a:extLst>
              <a:ext uri="{FF2B5EF4-FFF2-40B4-BE49-F238E27FC236}">
                <a16:creationId xmlns:a16="http://schemas.microsoft.com/office/drawing/2014/main" id="{E32EAB7B-8872-4C90-A43B-62623BEC77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114800"/>
            <a:ext cx="2438400" cy="95567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th-TH">
                <a:effectLst>
                  <a:outerShdw blurRad="38100" dist="38100" dir="2700000" algn="tl">
                    <a:srgbClr val="FFFFFF"/>
                  </a:outerShdw>
                </a:effectLst>
                <a:latin typeface="Browallia New" pitchFamily="34" charset="-34"/>
              </a:rPr>
              <a:t>ยานยนต์-ส่วนประกอบ</a:t>
            </a:r>
            <a:endParaRPr lang="en-US" sz="2000">
              <a:effectLst>
                <a:outerShdw blurRad="38100" dist="38100" dir="2700000" algn="tl">
                  <a:srgbClr val="FFFFFF"/>
                </a:outerShdw>
              </a:effectLst>
              <a:latin typeface="Browallia New" pitchFamily="34" charset="-34"/>
            </a:endParaRPr>
          </a:p>
        </p:txBody>
      </p:sp>
      <p:sp>
        <p:nvSpPr>
          <p:cNvPr id="97290" name="Text Box 10">
            <a:extLst>
              <a:ext uri="{FF2B5EF4-FFF2-40B4-BE49-F238E27FC236}">
                <a16:creationId xmlns:a16="http://schemas.microsoft.com/office/drawing/2014/main" id="{8283CAEA-2B00-42EC-B496-F062149EE0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5257800"/>
            <a:ext cx="6248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h-TH" altLang="en-US" b="0">
                <a:latin typeface="Browallia New" panose="020B0604020202020204" pitchFamily="34" charset="-34"/>
              </a:rPr>
              <a:t>จีน มาเลเซีย อินโดนีเซีย อิตาลี อังกฤษ สหรัฐฯ ฯลฯ</a:t>
            </a:r>
            <a:endParaRPr lang="en-US" altLang="en-US" b="0">
              <a:latin typeface="Browallia New" panose="020B0604020202020204" pitchFamily="34" charset="-34"/>
            </a:endParaRPr>
          </a:p>
        </p:txBody>
      </p:sp>
      <p:sp>
        <p:nvSpPr>
          <p:cNvPr id="97291" name="Text Box 11">
            <a:extLst>
              <a:ext uri="{FF2B5EF4-FFF2-40B4-BE49-F238E27FC236}">
                <a16:creationId xmlns:a16="http://schemas.microsoft.com/office/drawing/2014/main" id="{6E02AAFE-4361-4A7D-AFF5-34286E7A54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257800"/>
            <a:ext cx="2438400" cy="528638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th-TH">
                <a:effectLst>
                  <a:outerShdw blurRad="38100" dist="38100" dir="2700000" algn="tl">
                    <a:srgbClr val="FFFFFF"/>
                  </a:outerShdw>
                </a:effectLst>
                <a:latin typeface="Browallia New" pitchFamily="34" charset="-34"/>
              </a:rPr>
              <a:t>เฟอร์นิเจอร์</a:t>
            </a:r>
            <a:endParaRPr lang="en-US" sz="2000">
              <a:effectLst>
                <a:outerShdw blurRad="38100" dist="38100" dir="2700000" algn="tl">
                  <a:srgbClr val="FFFFFF"/>
                </a:outerShdw>
              </a:effectLst>
              <a:latin typeface="Browallia New" pitchFamily="34" charset="-34"/>
            </a:endParaRPr>
          </a:p>
        </p:txBody>
      </p:sp>
      <p:sp>
        <p:nvSpPr>
          <p:cNvPr id="34828" name="Rectangle 12">
            <a:extLst>
              <a:ext uri="{FF2B5EF4-FFF2-40B4-BE49-F238E27FC236}">
                <a16:creationId xmlns:a16="http://schemas.microsoft.com/office/drawing/2014/main" id="{82A86508-112F-4E65-8902-52C97044B2C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762000"/>
            <a:ext cx="7543800" cy="609600"/>
          </a:xfrm>
        </p:spPr>
        <p:txBody>
          <a:bodyPr/>
          <a:lstStyle/>
          <a:p>
            <a:pPr eaLnBrk="1" hangingPunct="1"/>
            <a:r>
              <a:rPr lang="th-TH" altLang="en-US" sz="3600">
                <a:cs typeface="JasmineUPC" panose="02020603050405020304" pitchFamily="18" charset="-34"/>
              </a:rPr>
              <a:t>คู่แข่งสำคัญของไทยใน</a:t>
            </a:r>
            <a:r>
              <a:rPr lang="th-TH" altLang="en-US" sz="3600">
                <a:solidFill>
                  <a:srgbClr val="0000CC"/>
                </a:solidFill>
                <a:cs typeface="JasmineUPC" panose="02020603050405020304" pitchFamily="18" charset="-34"/>
              </a:rPr>
              <a:t>ตลาดออสเตรเลีย</a:t>
            </a:r>
          </a:p>
        </p:txBody>
      </p:sp>
      <p:sp>
        <p:nvSpPr>
          <p:cNvPr id="97293" name="Text Box 13">
            <a:extLst>
              <a:ext uri="{FF2B5EF4-FFF2-40B4-BE49-F238E27FC236}">
                <a16:creationId xmlns:a16="http://schemas.microsoft.com/office/drawing/2014/main" id="{4D726BB7-BCBE-44B9-A460-0180DFD305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5943600"/>
            <a:ext cx="6248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h-TH" altLang="en-US" b="0">
                <a:latin typeface="Browallia New" panose="020B0604020202020204" pitchFamily="34" charset="-34"/>
              </a:rPr>
              <a:t>จีน, อินเดีย ฯลฯ</a:t>
            </a:r>
            <a:endParaRPr lang="en-US" altLang="en-US" b="0">
              <a:latin typeface="Browallia New" panose="020B0604020202020204" pitchFamily="34" charset="-34"/>
            </a:endParaRPr>
          </a:p>
        </p:txBody>
      </p:sp>
      <p:sp>
        <p:nvSpPr>
          <p:cNvPr id="97294" name="Text Box 14">
            <a:extLst>
              <a:ext uri="{FF2B5EF4-FFF2-40B4-BE49-F238E27FC236}">
                <a16:creationId xmlns:a16="http://schemas.microsoft.com/office/drawing/2014/main" id="{60078203-5EEC-49D8-9B9D-7818C053EF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943600"/>
            <a:ext cx="2438400" cy="528638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th-TH">
                <a:effectLst>
                  <a:outerShdw blurRad="38100" dist="38100" dir="2700000" algn="tl">
                    <a:srgbClr val="FFFFFF"/>
                  </a:outerShdw>
                </a:effectLst>
                <a:latin typeface="Browallia New" pitchFamily="34" charset="-34"/>
              </a:rPr>
              <a:t>อัญมณี</a:t>
            </a:r>
            <a:endParaRPr lang="en-US" sz="2000">
              <a:effectLst>
                <a:outerShdw blurRad="38100" dist="38100" dir="2700000" algn="tl">
                  <a:srgbClr val="FFFFFF"/>
                </a:outerShdw>
              </a:effectLst>
              <a:latin typeface="Browall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7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7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7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7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7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97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7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97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7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97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97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2" grpId="0" animBg="1" autoUpdateAnimBg="0"/>
      <p:bldP spid="97283" grpId="0" autoUpdateAnimBg="0"/>
      <p:bldP spid="97284" grpId="0" autoUpdateAnimBg="0"/>
      <p:bldP spid="97285" grpId="0" animBg="1" autoUpdateAnimBg="0"/>
      <p:bldP spid="97286" grpId="0" autoUpdateAnimBg="0"/>
      <p:bldP spid="97287" grpId="0" animBg="1" autoUpdateAnimBg="0"/>
      <p:bldP spid="97288" grpId="0" autoUpdateAnimBg="0"/>
      <p:bldP spid="97289" grpId="0" animBg="1" autoUpdateAnimBg="0"/>
      <p:bldP spid="97290" grpId="0" autoUpdateAnimBg="0"/>
      <p:bldP spid="97291" grpId="0" animBg="1" autoUpdateAnimBg="0"/>
      <p:bldP spid="97293" grpId="0" autoUpdateAnimBg="0"/>
      <p:bldP spid="97294" grpId="0" animBg="1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 Box 2">
            <a:extLst>
              <a:ext uri="{FF2B5EF4-FFF2-40B4-BE49-F238E27FC236}">
                <a16:creationId xmlns:a16="http://schemas.microsoft.com/office/drawing/2014/main" id="{ABBECF4F-23B5-4B97-A1F6-7C325D0418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00200"/>
            <a:ext cx="2209800" cy="528638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th-TH">
                <a:effectLst>
                  <a:outerShdw blurRad="38100" dist="38100" dir="2700000" algn="tl">
                    <a:srgbClr val="FFFFFF"/>
                  </a:outerShdw>
                </a:effectLst>
                <a:latin typeface="Browallia New" pitchFamily="34" charset="-34"/>
              </a:rPr>
              <a:t>สินค้าอาหาร </a:t>
            </a:r>
            <a:endParaRPr lang="en-US">
              <a:effectLst>
                <a:outerShdw blurRad="38100" dist="38100" dir="2700000" algn="tl">
                  <a:srgbClr val="FFFFFF"/>
                </a:outerShdw>
              </a:effectLst>
              <a:latin typeface="Browallia New" pitchFamily="34" charset="-34"/>
            </a:endParaRPr>
          </a:p>
        </p:txBody>
      </p:sp>
      <p:sp>
        <p:nvSpPr>
          <p:cNvPr id="94211" name="Text Box 3">
            <a:extLst>
              <a:ext uri="{FF2B5EF4-FFF2-40B4-BE49-F238E27FC236}">
                <a16:creationId xmlns:a16="http://schemas.microsoft.com/office/drawing/2014/main" id="{CE296A55-4E26-47F4-B3D8-F6B965DBBF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1600200"/>
            <a:ext cx="6248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h-TH" altLang="en-US" b="0">
                <a:latin typeface="Browallia New" panose="020B0604020202020204" pitchFamily="34" charset="-34"/>
              </a:rPr>
              <a:t>ออสเตรเลีย, จีน, สหรัฐ, ออสเตรเลีย ฯลฯ  </a:t>
            </a:r>
            <a:endParaRPr lang="en-US" altLang="en-US" b="0">
              <a:latin typeface="Browallia New" panose="020B0604020202020204" pitchFamily="34" charset="-34"/>
            </a:endParaRPr>
          </a:p>
        </p:txBody>
      </p:sp>
      <p:sp>
        <p:nvSpPr>
          <p:cNvPr id="94212" name="Text Box 4">
            <a:extLst>
              <a:ext uri="{FF2B5EF4-FFF2-40B4-BE49-F238E27FC236}">
                <a16:creationId xmlns:a16="http://schemas.microsoft.com/office/drawing/2014/main" id="{B46893AF-4DC5-4C94-AF38-522BFE8C1C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2286000"/>
            <a:ext cx="6248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h-TH" altLang="en-US" b="0">
                <a:latin typeface="Browallia New" panose="020B0604020202020204" pitchFamily="34" charset="-34"/>
              </a:rPr>
              <a:t>จีน, ออสเตรเลีย, อินโดนีเซีย,ฮ่องกง, เวียตนาม อินเดีย ฯลฯ  </a:t>
            </a:r>
            <a:endParaRPr lang="en-US" altLang="en-US" b="0">
              <a:latin typeface="Browallia New" panose="020B0604020202020204" pitchFamily="34" charset="-34"/>
            </a:endParaRPr>
          </a:p>
        </p:txBody>
      </p:sp>
      <p:sp>
        <p:nvSpPr>
          <p:cNvPr id="94213" name="Text Box 5">
            <a:extLst>
              <a:ext uri="{FF2B5EF4-FFF2-40B4-BE49-F238E27FC236}">
                <a16:creationId xmlns:a16="http://schemas.microsoft.com/office/drawing/2014/main" id="{615521FA-122C-4387-98AB-2B4EFF645B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286000"/>
            <a:ext cx="2209800" cy="528638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th-TH">
                <a:effectLst>
                  <a:outerShdw blurRad="38100" dist="38100" dir="2700000" algn="tl">
                    <a:srgbClr val="FFFFFF"/>
                  </a:outerShdw>
                </a:effectLst>
                <a:latin typeface="Browallia New" pitchFamily="34" charset="-34"/>
              </a:rPr>
              <a:t>เสื้อผ้าสำเร็จรูป</a:t>
            </a:r>
            <a:endParaRPr lang="en-US">
              <a:effectLst>
                <a:outerShdw blurRad="38100" dist="38100" dir="2700000" algn="tl">
                  <a:srgbClr val="FFFFFF"/>
                </a:outerShdw>
              </a:effectLst>
              <a:latin typeface="Browallia New" pitchFamily="34" charset="-34"/>
            </a:endParaRPr>
          </a:p>
        </p:txBody>
      </p:sp>
      <p:sp>
        <p:nvSpPr>
          <p:cNvPr id="94214" name="Text Box 6">
            <a:extLst>
              <a:ext uri="{FF2B5EF4-FFF2-40B4-BE49-F238E27FC236}">
                <a16:creationId xmlns:a16="http://schemas.microsoft.com/office/drawing/2014/main" id="{2F229A99-A7AD-4298-9115-BDB3D5495C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3200400"/>
            <a:ext cx="6248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h-TH" altLang="en-US" b="0">
                <a:latin typeface="Browallia New" panose="020B0604020202020204" pitchFamily="34" charset="-34"/>
              </a:rPr>
              <a:t>จีน, อินเดีย, กลุ่ม </a:t>
            </a:r>
            <a:r>
              <a:rPr lang="en-US" altLang="en-US" sz="1800" b="0">
                <a:latin typeface="Comic Sans MS" panose="030F0702030302020204" pitchFamily="66" charset="0"/>
              </a:rPr>
              <a:t>ASEAN</a:t>
            </a:r>
            <a:r>
              <a:rPr lang="th-TH" altLang="en-US" b="0">
                <a:latin typeface="Browallia New" panose="020B0604020202020204" pitchFamily="34" charset="-34"/>
              </a:rPr>
              <a:t>, ฮ่องกง, ไต้หวัน</a:t>
            </a:r>
            <a:r>
              <a:rPr lang="en-US" altLang="en-US" b="0">
                <a:latin typeface="Browallia New" panose="020B0604020202020204" pitchFamily="34" charset="-34"/>
              </a:rPr>
              <a:t> </a:t>
            </a:r>
            <a:r>
              <a:rPr lang="th-TH" altLang="en-US" b="0">
                <a:latin typeface="Browallia New" panose="020B0604020202020204" pitchFamily="34" charset="-34"/>
              </a:rPr>
              <a:t>ฯลฯ</a:t>
            </a:r>
            <a:endParaRPr lang="en-US" altLang="en-US" b="0">
              <a:latin typeface="Browallia New" panose="020B0604020202020204" pitchFamily="34" charset="-34"/>
            </a:endParaRPr>
          </a:p>
        </p:txBody>
      </p:sp>
      <p:sp>
        <p:nvSpPr>
          <p:cNvPr id="94215" name="Text Box 7">
            <a:extLst>
              <a:ext uri="{FF2B5EF4-FFF2-40B4-BE49-F238E27FC236}">
                <a16:creationId xmlns:a16="http://schemas.microsoft.com/office/drawing/2014/main" id="{629EDCA4-74E5-4C9A-AEBF-C91234A07E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971800"/>
            <a:ext cx="2209800" cy="95567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Gift/</a:t>
            </a:r>
            <a:r>
              <a:rPr lang="th-TH">
                <a:effectLst>
                  <a:outerShdw blurRad="38100" dist="38100" dir="2700000" algn="tl">
                    <a:srgbClr val="FFFFFF"/>
                  </a:outerShdw>
                </a:effectLst>
                <a:latin typeface="Browallia New" pitchFamily="34" charset="-34"/>
              </a:rPr>
              <a:t>ของประดับ ตบแต่งบ้าน</a:t>
            </a:r>
            <a:endParaRPr lang="en-US">
              <a:effectLst>
                <a:outerShdw blurRad="38100" dist="38100" dir="2700000" algn="tl">
                  <a:srgbClr val="FFFFFF"/>
                </a:outerShdw>
              </a:effectLst>
              <a:latin typeface="Browallia New" pitchFamily="34" charset="-34"/>
            </a:endParaRPr>
          </a:p>
        </p:txBody>
      </p:sp>
      <p:sp>
        <p:nvSpPr>
          <p:cNvPr id="94216" name="Text Box 8">
            <a:extLst>
              <a:ext uri="{FF2B5EF4-FFF2-40B4-BE49-F238E27FC236}">
                <a16:creationId xmlns:a16="http://schemas.microsoft.com/office/drawing/2014/main" id="{A56474D8-2364-4BBE-9309-9BB9E6A7A4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4343400"/>
            <a:ext cx="6248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h-TH" altLang="en-US" b="0">
                <a:latin typeface="Browallia New" panose="020B0604020202020204" pitchFamily="34" charset="-34"/>
              </a:rPr>
              <a:t>ญี่ปุ่น เยอรมัน สหรัฐฯ, เกาหลี, ไต้หวัน, จีน ฯลฯ</a:t>
            </a:r>
            <a:endParaRPr lang="en-US" altLang="en-US" b="0">
              <a:latin typeface="Browallia New" panose="020B0604020202020204" pitchFamily="34" charset="-34"/>
            </a:endParaRPr>
          </a:p>
        </p:txBody>
      </p:sp>
      <p:sp>
        <p:nvSpPr>
          <p:cNvPr id="94217" name="Text Box 9">
            <a:extLst>
              <a:ext uri="{FF2B5EF4-FFF2-40B4-BE49-F238E27FC236}">
                <a16:creationId xmlns:a16="http://schemas.microsoft.com/office/drawing/2014/main" id="{D415D5CC-0195-4589-A8C5-8CED421AE6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114800"/>
            <a:ext cx="2209800" cy="95567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th-TH">
                <a:effectLst>
                  <a:outerShdw blurRad="38100" dist="38100" dir="2700000" algn="tl">
                    <a:srgbClr val="FFFFFF"/>
                  </a:outerShdw>
                </a:effectLst>
                <a:latin typeface="Browallia New" pitchFamily="34" charset="-34"/>
              </a:rPr>
              <a:t>ยานยนต์-ส่วนประกอบ</a:t>
            </a:r>
            <a:endParaRPr lang="en-US" sz="2000">
              <a:effectLst>
                <a:outerShdw blurRad="38100" dist="38100" dir="2700000" algn="tl">
                  <a:srgbClr val="FFFFFF"/>
                </a:outerShdw>
              </a:effectLst>
              <a:latin typeface="Browallia New" pitchFamily="34" charset="-34"/>
            </a:endParaRPr>
          </a:p>
        </p:txBody>
      </p:sp>
      <p:sp>
        <p:nvSpPr>
          <p:cNvPr id="94218" name="Text Box 10">
            <a:extLst>
              <a:ext uri="{FF2B5EF4-FFF2-40B4-BE49-F238E27FC236}">
                <a16:creationId xmlns:a16="http://schemas.microsoft.com/office/drawing/2014/main" id="{D22AD793-9684-4E93-A961-A0EC69B399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5257800"/>
            <a:ext cx="6248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h-TH" altLang="en-US" b="0">
                <a:latin typeface="Browallia New" panose="020B0604020202020204" pitchFamily="34" charset="-34"/>
              </a:rPr>
              <a:t>จีน มาเลเซีย เวียตนาม อินโดนีเซีย อิตาลี สหรัฐฯ ฯลฯ</a:t>
            </a:r>
            <a:endParaRPr lang="en-US" altLang="en-US" b="0">
              <a:latin typeface="Browallia New" panose="020B0604020202020204" pitchFamily="34" charset="-34"/>
            </a:endParaRPr>
          </a:p>
        </p:txBody>
      </p:sp>
      <p:sp>
        <p:nvSpPr>
          <p:cNvPr id="94219" name="Text Box 11">
            <a:extLst>
              <a:ext uri="{FF2B5EF4-FFF2-40B4-BE49-F238E27FC236}">
                <a16:creationId xmlns:a16="http://schemas.microsoft.com/office/drawing/2014/main" id="{1F22EBDD-3E5F-4360-8498-7496001174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257800"/>
            <a:ext cx="2209800" cy="528638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th-TH">
                <a:effectLst>
                  <a:outerShdw blurRad="38100" dist="38100" dir="2700000" algn="tl">
                    <a:srgbClr val="FFFFFF"/>
                  </a:outerShdw>
                </a:effectLst>
                <a:latin typeface="Browallia New" pitchFamily="34" charset="-34"/>
              </a:rPr>
              <a:t>เฟอร์นิเจอร์</a:t>
            </a:r>
            <a:endParaRPr lang="en-US" sz="2000">
              <a:effectLst>
                <a:outerShdw blurRad="38100" dist="38100" dir="2700000" algn="tl">
                  <a:srgbClr val="FFFFFF"/>
                </a:outerShdw>
              </a:effectLst>
              <a:latin typeface="Browallia New" pitchFamily="34" charset="-34"/>
            </a:endParaRPr>
          </a:p>
        </p:txBody>
      </p:sp>
      <p:sp>
        <p:nvSpPr>
          <p:cNvPr id="35852" name="Rectangle 12">
            <a:extLst>
              <a:ext uri="{FF2B5EF4-FFF2-40B4-BE49-F238E27FC236}">
                <a16:creationId xmlns:a16="http://schemas.microsoft.com/office/drawing/2014/main" id="{6564A3D0-755C-40FD-B83B-589E8A4218C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762000"/>
            <a:ext cx="7543800" cy="609600"/>
          </a:xfrm>
        </p:spPr>
        <p:txBody>
          <a:bodyPr/>
          <a:lstStyle/>
          <a:p>
            <a:pPr eaLnBrk="1" hangingPunct="1"/>
            <a:r>
              <a:rPr lang="th-TH" altLang="en-US" sz="3600">
                <a:cs typeface="JasmineUPC" panose="02020603050405020304" pitchFamily="18" charset="-34"/>
              </a:rPr>
              <a:t>คู่แข่งสำคัญของไทยใน</a:t>
            </a:r>
            <a:r>
              <a:rPr lang="th-TH" altLang="en-US" sz="3600">
                <a:solidFill>
                  <a:srgbClr val="0000CC"/>
                </a:solidFill>
                <a:cs typeface="JasmineUPC" panose="02020603050405020304" pitchFamily="18" charset="-34"/>
              </a:rPr>
              <a:t>ตลาดนิวซีแลนด์</a:t>
            </a:r>
          </a:p>
        </p:txBody>
      </p:sp>
      <p:sp>
        <p:nvSpPr>
          <p:cNvPr id="94221" name="Text Box 13">
            <a:extLst>
              <a:ext uri="{FF2B5EF4-FFF2-40B4-BE49-F238E27FC236}">
                <a16:creationId xmlns:a16="http://schemas.microsoft.com/office/drawing/2014/main" id="{2B12DB1E-2D7E-4841-9B67-B8FCC586CD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5943600"/>
            <a:ext cx="6248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h-TH" altLang="en-US" b="0">
                <a:latin typeface="Browallia New" panose="020B0604020202020204" pitchFamily="34" charset="-34"/>
              </a:rPr>
              <a:t>จีน, อินเดีย, ออสเตรเลีย ฯลฯ</a:t>
            </a:r>
            <a:endParaRPr lang="en-US" altLang="en-US" b="0">
              <a:latin typeface="Browallia New" panose="020B0604020202020204" pitchFamily="34" charset="-34"/>
            </a:endParaRPr>
          </a:p>
        </p:txBody>
      </p:sp>
      <p:sp>
        <p:nvSpPr>
          <p:cNvPr id="94222" name="Text Box 14">
            <a:extLst>
              <a:ext uri="{FF2B5EF4-FFF2-40B4-BE49-F238E27FC236}">
                <a16:creationId xmlns:a16="http://schemas.microsoft.com/office/drawing/2014/main" id="{EE6ADDF0-53AE-4AD4-BC2C-36A715709B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943600"/>
            <a:ext cx="2209800" cy="528638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th-TH">
                <a:effectLst>
                  <a:outerShdw blurRad="38100" dist="38100" dir="2700000" algn="tl">
                    <a:srgbClr val="FFFFFF"/>
                  </a:outerShdw>
                </a:effectLst>
                <a:latin typeface="Browallia New" pitchFamily="34" charset="-34"/>
              </a:rPr>
              <a:t>อัญมณี</a:t>
            </a:r>
            <a:endParaRPr lang="en-US" sz="2000">
              <a:effectLst>
                <a:outerShdw blurRad="38100" dist="38100" dir="2700000" algn="tl">
                  <a:srgbClr val="FFFFFF"/>
                </a:outerShdw>
              </a:effectLst>
              <a:latin typeface="Browall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4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4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4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4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4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4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94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4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94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4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94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94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0" grpId="0" animBg="1" autoUpdateAnimBg="0"/>
      <p:bldP spid="94211" grpId="0" autoUpdateAnimBg="0"/>
      <p:bldP spid="94212" grpId="0" autoUpdateAnimBg="0"/>
      <p:bldP spid="94213" grpId="0" animBg="1" autoUpdateAnimBg="0"/>
      <p:bldP spid="94214" grpId="0" autoUpdateAnimBg="0"/>
      <p:bldP spid="94215" grpId="0" animBg="1" autoUpdateAnimBg="0"/>
      <p:bldP spid="94216" grpId="0" autoUpdateAnimBg="0"/>
      <p:bldP spid="94217" grpId="0" animBg="1" autoUpdateAnimBg="0"/>
      <p:bldP spid="94218" grpId="0" autoUpdateAnimBg="0"/>
      <p:bldP spid="94219" grpId="0" animBg="1" autoUpdateAnimBg="0"/>
      <p:bldP spid="94221" grpId="0" autoUpdateAnimBg="0"/>
      <p:bldP spid="94222" grpId="0" animBg="1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>
            <a:extLst>
              <a:ext uri="{FF2B5EF4-FFF2-40B4-BE49-F238E27FC236}">
                <a16:creationId xmlns:a16="http://schemas.microsoft.com/office/drawing/2014/main" id="{6B6C14A8-7B2C-456A-82D0-2787590E068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2362200"/>
            <a:ext cx="9144000" cy="1600200"/>
          </a:xfrm>
          <a:solidFill>
            <a:srgbClr val="FFFF99"/>
          </a:solidFill>
        </p:spPr>
        <p:txBody>
          <a:bodyPr/>
          <a:lstStyle/>
          <a:p>
            <a:pPr eaLnBrk="1" hangingPunct="1"/>
            <a:r>
              <a:rPr lang="th-TH" altLang="en-US" sz="4000" b="1">
                <a:solidFill>
                  <a:schemeClr val="accent2"/>
                </a:solidFill>
                <a:latin typeface="Comic Sans MS" panose="030F0702030302020204" pitchFamily="66" charset="0"/>
                <a:cs typeface="JasmineUPC" panose="02020603050405020304" pitchFamily="18" charset="-34"/>
              </a:rPr>
              <a:t>ทำธุรกิจกับ</a:t>
            </a:r>
            <a:br>
              <a:rPr lang="th-TH" altLang="en-US" sz="4000" b="1">
                <a:solidFill>
                  <a:schemeClr val="accent2"/>
                </a:solidFill>
                <a:latin typeface="Comic Sans MS" panose="030F0702030302020204" pitchFamily="66" charset="0"/>
                <a:cs typeface="JasmineUPC" panose="02020603050405020304" pitchFamily="18" charset="-34"/>
              </a:rPr>
            </a:br>
            <a:r>
              <a:rPr lang="th-TH" altLang="en-US" sz="4000" b="1">
                <a:solidFill>
                  <a:schemeClr val="accent2"/>
                </a:solidFill>
                <a:latin typeface="Comic Sans MS" panose="030F0702030302020204" pitchFamily="66" charset="0"/>
                <a:cs typeface="JasmineUPC" panose="02020603050405020304" pitchFamily="18" charset="-34"/>
              </a:rPr>
              <a:t>ออสเตรเลีย และ นิวซีแลนด์</a:t>
            </a:r>
          </a:p>
        </p:txBody>
      </p:sp>
      <p:pic>
        <p:nvPicPr>
          <p:cNvPr id="59397" name="Picture 5" descr="australia flag 2">
            <a:extLst>
              <a:ext uri="{FF2B5EF4-FFF2-40B4-BE49-F238E27FC236}">
                <a16:creationId xmlns:a16="http://schemas.microsoft.com/office/drawing/2014/main" id="{F2C30350-CAE5-4AC7-89AF-30EDFE08C8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114800"/>
            <a:ext cx="106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8" name="Picture 6" descr="newzealand_flag_2004-worldfactbook">
            <a:extLst>
              <a:ext uri="{FF2B5EF4-FFF2-40B4-BE49-F238E27FC236}">
                <a16:creationId xmlns:a16="http://schemas.microsoft.com/office/drawing/2014/main" id="{6CE1FC47-F761-4A20-A0C7-6E648EFFF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114800"/>
            <a:ext cx="106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7" descr="thailand flag">
            <a:extLst>
              <a:ext uri="{FF2B5EF4-FFF2-40B4-BE49-F238E27FC236}">
                <a16:creationId xmlns:a16="http://schemas.microsoft.com/office/drawing/2014/main" id="{2A33E26E-0985-4E5F-9FD1-51B43CF43E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676400"/>
            <a:ext cx="9906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939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593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5939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4" name="AutoShape 12">
            <a:extLst>
              <a:ext uri="{FF2B5EF4-FFF2-40B4-BE49-F238E27FC236}">
                <a16:creationId xmlns:a16="http://schemas.microsoft.com/office/drawing/2014/main" id="{56DCEE81-9F9B-4ECC-899A-C99E144E91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1066800"/>
            <a:ext cx="4419600" cy="609600"/>
          </a:xfrm>
          <a:prstGeom prst="flowChartAlternateProcess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algn="ctr" eaLnBrk="1" hangingPunct="1"/>
            <a:r>
              <a:rPr lang="th-TH" altLang="en-US" b="0"/>
              <a:t>ผู้ผลิต-ผู้ส่งออกสินค้าในต่างประเทศ</a:t>
            </a:r>
          </a:p>
        </p:txBody>
      </p:sp>
      <p:grpSp>
        <p:nvGrpSpPr>
          <p:cNvPr id="13365" name="Group 53">
            <a:extLst>
              <a:ext uri="{FF2B5EF4-FFF2-40B4-BE49-F238E27FC236}">
                <a16:creationId xmlns:a16="http://schemas.microsoft.com/office/drawing/2014/main" id="{09E55CF7-8433-4717-B18C-66ABA3F6B73B}"/>
              </a:ext>
            </a:extLst>
          </p:cNvPr>
          <p:cNvGrpSpPr>
            <a:grpSpLocks/>
          </p:cNvGrpSpPr>
          <p:nvPr/>
        </p:nvGrpSpPr>
        <p:grpSpPr bwMode="auto">
          <a:xfrm>
            <a:off x="5105400" y="3200400"/>
            <a:ext cx="2057400" cy="2133600"/>
            <a:chOff x="3216" y="2016"/>
            <a:chExt cx="1296" cy="1344"/>
          </a:xfrm>
        </p:grpSpPr>
        <p:sp>
          <p:nvSpPr>
            <p:cNvPr id="37917" name="AutoShape 15">
              <a:extLst>
                <a:ext uri="{FF2B5EF4-FFF2-40B4-BE49-F238E27FC236}">
                  <a16:creationId xmlns:a16="http://schemas.microsoft.com/office/drawing/2014/main" id="{352F285E-28D7-463E-9F7A-FDCCB491B9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" y="3072"/>
              <a:ext cx="1296" cy="288"/>
            </a:xfrm>
            <a:prstGeom prst="flowChartAlternateProcess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9pPr>
            </a:lstStyle>
            <a:p>
              <a:pPr algn="ctr" eaLnBrk="1" hangingPunct="1"/>
              <a:r>
                <a:rPr lang="th-TH" altLang="en-US" b="0"/>
                <a:t>ร้านค้าปลีก</a:t>
              </a:r>
            </a:p>
          </p:txBody>
        </p:sp>
        <p:sp>
          <p:nvSpPr>
            <p:cNvPr id="37918" name="AutoShape 28">
              <a:extLst>
                <a:ext uri="{FF2B5EF4-FFF2-40B4-BE49-F238E27FC236}">
                  <a16:creationId xmlns:a16="http://schemas.microsoft.com/office/drawing/2014/main" id="{FAA5C0AC-D478-4448-870A-7A7F00B4FC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4" y="2016"/>
              <a:ext cx="192" cy="1056"/>
            </a:xfrm>
            <a:prstGeom prst="downArrow">
              <a:avLst>
                <a:gd name="adj1" fmla="val 50000"/>
                <a:gd name="adj2" fmla="val 137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13364" name="Group 52">
            <a:extLst>
              <a:ext uri="{FF2B5EF4-FFF2-40B4-BE49-F238E27FC236}">
                <a16:creationId xmlns:a16="http://schemas.microsoft.com/office/drawing/2014/main" id="{12BDCBA1-3DBC-4021-B02E-0208D24958C5}"/>
              </a:ext>
            </a:extLst>
          </p:cNvPr>
          <p:cNvGrpSpPr>
            <a:grpSpLocks/>
          </p:cNvGrpSpPr>
          <p:nvPr/>
        </p:nvGrpSpPr>
        <p:grpSpPr bwMode="auto">
          <a:xfrm>
            <a:off x="3276600" y="1676400"/>
            <a:ext cx="2743200" cy="1524000"/>
            <a:chOff x="2064" y="1056"/>
            <a:chExt cx="1728" cy="960"/>
          </a:xfrm>
        </p:grpSpPr>
        <p:sp>
          <p:nvSpPr>
            <p:cNvPr id="37913" name="AutoShape 24">
              <a:extLst>
                <a:ext uri="{FF2B5EF4-FFF2-40B4-BE49-F238E27FC236}">
                  <a16:creationId xmlns:a16="http://schemas.microsoft.com/office/drawing/2014/main" id="{99436A65-C17C-42A5-87F8-409440CAD4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1056"/>
              <a:ext cx="144" cy="576"/>
            </a:xfrm>
            <a:prstGeom prst="downArrow">
              <a:avLst>
                <a:gd name="adj1" fmla="val 50000"/>
                <a:gd name="adj2" fmla="val 10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37914" name="Group 51">
              <a:extLst>
                <a:ext uri="{FF2B5EF4-FFF2-40B4-BE49-F238E27FC236}">
                  <a16:creationId xmlns:a16="http://schemas.microsoft.com/office/drawing/2014/main" id="{5E53D3E4-3FDD-4700-80AE-5D86AB6FDFC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64" y="1056"/>
              <a:ext cx="1728" cy="960"/>
              <a:chOff x="2064" y="1056"/>
              <a:chExt cx="1728" cy="960"/>
            </a:xfrm>
          </p:grpSpPr>
          <p:sp>
            <p:nvSpPr>
              <p:cNvPr id="37915" name="AutoShape 17">
                <a:extLst>
                  <a:ext uri="{FF2B5EF4-FFF2-40B4-BE49-F238E27FC236}">
                    <a16:creationId xmlns:a16="http://schemas.microsoft.com/office/drawing/2014/main" id="{76027534-9123-4F40-A13E-C9E7D4FC54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4" y="1632"/>
                <a:ext cx="1728" cy="384"/>
              </a:xfrm>
              <a:prstGeom prst="flowChartAlternateProcess">
                <a:avLst/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1pPr>
                <a:lvl2pPr marL="742950" indent="-285750"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2pPr>
                <a:lvl3pPr marL="1143000" indent="-228600"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3pPr>
                <a:lvl4pPr marL="1600200" indent="-228600"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4pPr>
                <a:lvl5pPr marL="2057400" indent="-228600"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9pPr>
              </a:lstStyle>
              <a:p>
                <a:pPr algn="ctr" eaLnBrk="1" hangingPunct="1"/>
                <a:r>
                  <a:rPr lang="th-TH" altLang="en-US" b="0"/>
                  <a:t>ผู้นำเข้า - ผู้ค้าส่ง</a:t>
                </a:r>
              </a:p>
            </p:txBody>
          </p:sp>
          <p:sp>
            <p:nvSpPr>
              <p:cNvPr id="37916" name="AutoShape 30">
                <a:extLst>
                  <a:ext uri="{FF2B5EF4-FFF2-40B4-BE49-F238E27FC236}">
                    <a16:creationId xmlns:a16="http://schemas.microsoft.com/office/drawing/2014/main" id="{C837256F-2D5D-44C4-B51C-8BED994FC9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6" y="1056"/>
                <a:ext cx="144" cy="576"/>
              </a:xfrm>
              <a:prstGeom prst="downArrow">
                <a:avLst>
                  <a:gd name="adj1" fmla="val 50000"/>
                  <a:gd name="adj2" fmla="val 10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1pPr>
                <a:lvl2pPr marL="742950" indent="-285750"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2pPr>
                <a:lvl3pPr marL="1143000" indent="-228600"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3pPr>
                <a:lvl4pPr marL="1600200" indent="-228600"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4pPr>
                <a:lvl5pPr marL="2057400" indent="-228600"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grpSp>
        <p:nvGrpSpPr>
          <p:cNvPr id="13370" name="Group 58">
            <a:extLst>
              <a:ext uri="{FF2B5EF4-FFF2-40B4-BE49-F238E27FC236}">
                <a16:creationId xmlns:a16="http://schemas.microsoft.com/office/drawing/2014/main" id="{0A367A7F-9197-46CE-B0B6-4EC4E59FE189}"/>
              </a:ext>
            </a:extLst>
          </p:cNvPr>
          <p:cNvGrpSpPr>
            <a:grpSpLocks/>
          </p:cNvGrpSpPr>
          <p:nvPr/>
        </p:nvGrpSpPr>
        <p:grpSpPr bwMode="auto">
          <a:xfrm>
            <a:off x="2514600" y="5334000"/>
            <a:ext cx="4038600" cy="914400"/>
            <a:chOff x="1584" y="3360"/>
            <a:chExt cx="2544" cy="576"/>
          </a:xfrm>
        </p:grpSpPr>
        <p:sp>
          <p:nvSpPr>
            <p:cNvPr id="37911" name="AutoShape 16">
              <a:extLst>
                <a:ext uri="{FF2B5EF4-FFF2-40B4-BE49-F238E27FC236}">
                  <a16:creationId xmlns:a16="http://schemas.microsoft.com/office/drawing/2014/main" id="{9C667D53-A025-419D-A459-28C3963FF0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3648"/>
              <a:ext cx="2544" cy="288"/>
            </a:xfrm>
            <a:prstGeom prst="flowChartAlternateProcess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9pPr>
            </a:lstStyle>
            <a:p>
              <a:pPr algn="ctr" eaLnBrk="1" hangingPunct="1"/>
              <a:r>
                <a:rPr lang="th-TH" altLang="en-US" b="0"/>
                <a:t>ผู้บริโภค</a:t>
              </a:r>
            </a:p>
          </p:txBody>
        </p:sp>
        <p:sp>
          <p:nvSpPr>
            <p:cNvPr id="37912" name="AutoShape 33">
              <a:extLst>
                <a:ext uri="{FF2B5EF4-FFF2-40B4-BE49-F238E27FC236}">
                  <a16:creationId xmlns:a16="http://schemas.microsoft.com/office/drawing/2014/main" id="{DD9DB6CC-3DBC-4AD5-9D4F-611AF74E12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3360"/>
              <a:ext cx="192" cy="288"/>
            </a:xfrm>
            <a:prstGeom prst="downArrow">
              <a:avLst>
                <a:gd name="adj1" fmla="val 50000"/>
                <a:gd name="adj2" fmla="val 37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13371" name="Group 59">
            <a:extLst>
              <a:ext uri="{FF2B5EF4-FFF2-40B4-BE49-F238E27FC236}">
                <a16:creationId xmlns:a16="http://schemas.microsoft.com/office/drawing/2014/main" id="{47A46CC6-A866-4CA7-83F6-6C065904CCF0}"/>
              </a:ext>
            </a:extLst>
          </p:cNvPr>
          <p:cNvGrpSpPr>
            <a:grpSpLocks/>
          </p:cNvGrpSpPr>
          <p:nvPr/>
        </p:nvGrpSpPr>
        <p:grpSpPr bwMode="auto">
          <a:xfrm>
            <a:off x="1295400" y="3200400"/>
            <a:ext cx="2971800" cy="2590800"/>
            <a:chOff x="816" y="2016"/>
            <a:chExt cx="1872" cy="1632"/>
          </a:xfrm>
        </p:grpSpPr>
        <p:grpSp>
          <p:nvGrpSpPr>
            <p:cNvPr id="37907" name="Group 57">
              <a:extLst>
                <a:ext uri="{FF2B5EF4-FFF2-40B4-BE49-F238E27FC236}">
                  <a16:creationId xmlns:a16="http://schemas.microsoft.com/office/drawing/2014/main" id="{042B0569-C37F-4C5A-B782-EACA028CAF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6" y="2016"/>
              <a:ext cx="1872" cy="816"/>
              <a:chOff x="816" y="2016"/>
              <a:chExt cx="1872" cy="816"/>
            </a:xfrm>
          </p:grpSpPr>
          <p:sp>
            <p:nvSpPr>
              <p:cNvPr id="37909" name="AutoShape 14">
                <a:extLst>
                  <a:ext uri="{FF2B5EF4-FFF2-40B4-BE49-F238E27FC236}">
                    <a16:creationId xmlns:a16="http://schemas.microsoft.com/office/drawing/2014/main" id="{0EED4464-F600-4EBA-8EA3-4AAA7546BF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6" y="2496"/>
                <a:ext cx="1872" cy="336"/>
              </a:xfrm>
              <a:prstGeom prst="flowChartAlternateProcess">
                <a:avLst/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1pPr>
                <a:lvl2pPr marL="742950" indent="-285750"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2pPr>
                <a:lvl3pPr marL="1143000" indent="-228600"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3pPr>
                <a:lvl4pPr marL="1600200" indent="-228600"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4pPr>
                <a:lvl5pPr marL="2057400" indent="-228600"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9pPr>
              </a:lstStyle>
              <a:p>
                <a:pPr algn="ctr" eaLnBrk="1" hangingPunct="1"/>
                <a:r>
                  <a:rPr lang="th-TH" altLang="en-US" b="0"/>
                  <a:t>ผู้ผลิตสินค้าใน </a:t>
                </a:r>
                <a:r>
                  <a:rPr lang="en-US" altLang="en-US" sz="2000" b="0">
                    <a:latin typeface="Comic Sans MS" panose="030F0702030302020204" pitchFamily="66" charset="0"/>
                  </a:rPr>
                  <a:t>AUS-NZ</a:t>
                </a:r>
                <a:endParaRPr lang="th-TH" altLang="en-US" sz="2000" b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37910" name="AutoShape 27">
                <a:extLst>
                  <a:ext uri="{FF2B5EF4-FFF2-40B4-BE49-F238E27FC236}">
                    <a16:creationId xmlns:a16="http://schemas.microsoft.com/office/drawing/2014/main" id="{CA2496E8-3D58-405C-A211-A0F6CD2C24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8" y="2016"/>
                <a:ext cx="192" cy="480"/>
              </a:xfrm>
              <a:prstGeom prst="downArrow">
                <a:avLst>
                  <a:gd name="adj1" fmla="val 50000"/>
                  <a:gd name="adj2" fmla="val 625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1pPr>
                <a:lvl2pPr marL="742950" indent="-285750"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2pPr>
                <a:lvl3pPr marL="1143000" indent="-228600"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3pPr>
                <a:lvl4pPr marL="1600200" indent="-228600"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4pPr>
                <a:lvl5pPr marL="2057400" indent="-228600"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37908" name="AutoShape 32">
              <a:extLst>
                <a:ext uri="{FF2B5EF4-FFF2-40B4-BE49-F238E27FC236}">
                  <a16:creationId xmlns:a16="http://schemas.microsoft.com/office/drawing/2014/main" id="{D397D15A-26C3-4C9E-A694-B0401C8537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8" y="2832"/>
              <a:ext cx="192" cy="816"/>
            </a:xfrm>
            <a:prstGeom prst="downArrow">
              <a:avLst>
                <a:gd name="adj1" fmla="val 50000"/>
                <a:gd name="adj2" fmla="val 10625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13372" name="Group 60">
            <a:extLst>
              <a:ext uri="{FF2B5EF4-FFF2-40B4-BE49-F238E27FC236}">
                <a16:creationId xmlns:a16="http://schemas.microsoft.com/office/drawing/2014/main" id="{AA7F8192-1CC3-49A8-B988-694A9EDAAC56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1676400"/>
            <a:ext cx="3276600" cy="2286000"/>
            <a:chOff x="144" y="1056"/>
            <a:chExt cx="2064" cy="1440"/>
          </a:xfrm>
        </p:grpSpPr>
        <p:grpSp>
          <p:nvGrpSpPr>
            <p:cNvPr id="37903" name="Group 56">
              <a:extLst>
                <a:ext uri="{FF2B5EF4-FFF2-40B4-BE49-F238E27FC236}">
                  <a16:creationId xmlns:a16="http://schemas.microsoft.com/office/drawing/2014/main" id="{7BEB6498-6112-4301-857B-F166A7A5B49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" y="1056"/>
              <a:ext cx="2064" cy="432"/>
              <a:chOff x="144" y="1056"/>
              <a:chExt cx="2064" cy="432"/>
            </a:xfrm>
          </p:grpSpPr>
          <p:sp>
            <p:nvSpPr>
              <p:cNvPr id="37905" name="AutoShape 13">
                <a:extLst>
                  <a:ext uri="{FF2B5EF4-FFF2-40B4-BE49-F238E27FC236}">
                    <a16:creationId xmlns:a16="http://schemas.microsoft.com/office/drawing/2014/main" id="{5FD67B80-0595-473D-B003-94440A11C0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" y="1200"/>
                <a:ext cx="2064" cy="288"/>
              </a:xfrm>
              <a:prstGeom prst="flowChartAlternateProcess">
                <a:avLst/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1pPr>
                <a:lvl2pPr marL="742950" indent="-285750"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2pPr>
                <a:lvl3pPr marL="1143000" indent="-228600"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3pPr>
                <a:lvl4pPr marL="1600200" indent="-228600"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4pPr>
                <a:lvl5pPr marL="2057400" indent="-228600"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9pPr>
              </a:lstStyle>
              <a:p>
                <a:pPr algn="ctr" eaLnBrk="1" hangingPunct="1"/>
                <a:r>
                  <a:rPr lang="th-TH" altLang="en-US" b="0"/>
                  <a:t>ตัวแทน</a:t>
                </a:r>
                <a:r>
                  <a:rPr lang="en-US" altLang="en-US" sz="1800" b="0">
                    <a:latin typeface="Comic Sans MS" panose="030F0702030302020204" pitchFamily="66" charset="0"/>
                  </a:rPr>
                  <a:t>(Oversea Buying Agent</a:t>
                </a:r>
                <a:r>
                  <a:rPr lang="th-TH" altLang="en-US" sz="1800" b="0">
                    <a:latin typeface="Comic Sans MS" panose="030F0702030302020204" pitchFamily="66" charset="0"/>
                  </a:rPr>
                  <a:t>)</a:t>
                </a:r>
              </a:p>
            </p:txBody>
          </p:sp>
          <p:sp>
            <p:nvSpPr>
              <p:cNvPr id="37906" name="AutoShape 31">
                <a:extLst>
                  <a:ext uri="{FF2B5EF4-FFF2-40B4-BE49-F238E27FC236}">
                    <a16:creationId xmlns:a16="http://schemas.microsoft.com/office/drawing/2014/main" id="{462EA0AF-E7FC-4016-95AA-9280124E24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056"/>
                <a:ext cx="144" cy="144"/>
              </a:xfrm>
              <a:prstGeom prst="downArrow">
                <a:avLst>
                  <a:gd name="adj1" fmla="val 50000"/>
                  <a:gd name="adj2" fmla="val 25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1pPr>
                <a:lvl2pPr marL="742950" indent="-285750"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2pPr>
                <a:lvl3pPr marL="1143000" indent="-228600"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3pPr>
                <a:lvl4pPr marL="1600200" indent="-228600"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4pPr>
                <a:lvl5pPr marL="2057400" indent="-228600"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37904" name="AutoShape 34">
              <a:extLst>
                <a:ext uri="{FF2B5EF4-FFF2-40B4-BE49-F238E27FC236}">
                  <a16:creationId xmlns:a16="http://schemas.microsoft.com/office/drawing/2014/main" id="{690CAD3E-3EF6-4739-ACD6-2AA6C8E512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" y="1488"/>
              <a:ext cx="192" cy="1008"/>
            </a:xfrm>
            <a:prstGeom prst="downArrow">
              <a:avLst>
                <a:gd name="adj1" fmla="val 50000"/>
                <a:gd name="adj2" fmla="val 13125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13360" name="Group 48">
            <a:extLst>
              <a:ext uri="{FF2B5EF4-FFF2-40B4-BE49-F238E27FC236}">
                <a16:creationId xmlns:a16="http://schemas.microsoft.com/office/drawing/2014/main" id="{DDA7E974-654A-4B73-94B6-CDD914135155}"/>
              </a:ext>
            </a:extLst>
          </p:cNvPr>
          <p:cNvGrpSpPr>
            <a:grpSpLocks/>
          </p:cNvGrpSpPr>
          <p:nvPr/>
        </p:nvGrpSpPr>
        <p:grpSpPr bwMode="auto">
          <a:xfrm>
            <a:off x="6477000" y="1676400"/>
            <a:ext cx="1828800" cy="3200400"/>
            <a:chOff x="4080" y="1056"/>
            <a:chExt cx="1152" cy="2016"/>
          </a:xfrm>
        </p:grpSpPr>
        <p:sp>
          <p:nvSpPr>
            <p:cNvPr id="37901" name="AutoShape 36">
              <a:extLst>
                <a:ext uri="{FF2B5EF4-FFF2-40B4-BE49-F238E27FC236}">
                  <a16:creationId xmlns:a16="http://schemas.microsoft.com/office/drawing/2014/main" id="{C9709158-6CA6-4AA9-A7CD-BE83220F54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1056"/>
              <a:ext cx="144" cy="2016"/>
            </a:xfrm>
            <a:prstGeom prst="downArrow">
              <a:avLst>
                <a:gd name="adj1" fmla="val 50000"/>
                <a:gd name="adj2" fmla="val 3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7902" name="AutoShape 35">
              <a:extLst>
                <a:ext uri="{FF2B5EF4-FFF2-40B4-BE49-F238E27FC236}">
                  <a16:creationId xmlns:a16="http://schemas.microsoft.com/office/drawing/2014/main" id="{B39A79CE-1FB2-4142-BD9F-719C19213E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1200"/>
              <a:ext cx="1152" cy="288"/>
            </a:xfrm>
            <a:prstGeom prst="flowChartAlternateProcess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9pPr>
            </a:lstStyle>
            <a:p>
              <a:pPr algn="ctr" eaLnBrk="1" hangingPunct="1"/>
              <a:r>
                <a:rPr lang="th-TH" altLang="en-US" b="0"/>
                <a:t>ตัวแทน</a:t>
              </a:r>
              <a:endParaRPr lang="th-TH" altLang="en-US" sz="1800" b="0"/>
            </a:p>
          </p:txBody>
        </p:sp>
      </p:grpSp>
      <p:grpSp>
        <p:nvGrpSpPr>
          <p:cNvPr id="13359" name="Group 47">
            <a:extLst>
              <a:ext uri="{FF2B5EF4-FFF2-40B4-BE49-F238E27FC236}">
                <a16:creationId xmlns:a16="http://schemas.microsoft.com/office/drawing/2014/main" id="{DD6A0029-30C4-4F23-9683-90CFB2ED5AAB}"/>
              </a:ext>
            </a:extLst>
          </p:cNvPr>
          <p:cNvGrpSpPr>
            <a:grpSpLocks/>
          </p:cNvGrpSpPr>
          <p:nvPr/>
        </p:nvGrpSpPr>
        <p:grpSpPr bwMode="auto">
          <a:xfrm>
            <a:off x="990600" y="4495800"/>
            <a:ext cx="2057400" cy="1295400"/>
            <a:chOff x="624" y="2832"/>
            <a:chExt cx="1296" cy="816"/>
          </a:xfrm>
        </p:grpSpPr>
        <p:sp>
          <p:nvSpPr>
            <p:cNvPr id="37899" name="AutoShape 39">
              <a:extLst>
                <a:ext uri="{FF2B5EF4-FFF2-40B4-BE49-F238E27FC236}">
                  <a16:creationId xmlns:a16="http://schemas.microsoft.com/office/drawing/2014/main" id="{3CAA85E0-07CD-4F2B-A796-EEAA48E401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2832"/>
              <a:ext cx="192" cy="816"/>
            </a:xfrm>
            <a:prstGeom prst="downArrow">
              <a:avLst>
                <a:gd name="adj1" fmla="val 50000"/>
                <a:gd name="adj2" fmla="val 10625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7900" name="AutoShape 40">
              <a:extLst>
                <a:ext uri="{FF2B5EF4-FFF2-40B4-BE49-F238E27FC236}">
                  <a16:creationId xmlns:a16="http://schemas.microsoft.com/office/drawing/2014/main" id="{209B58F1-5F8B-4580-AA78-B32382DF30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" y="3072"/>
              <a:ext cx="1296" cy="288"/>
            </a:xfrm>
            <a:prstGeom prst="flowChartAlternateProcess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9pPr>
            </a:lstStyle>
            <a:p>
              <a:pPr algn="ctr" eaLnBrk="1" hangingPunct="1"/>
              <a:r>
                <a:rPr lang="th-TH" altLang="en-US" b="0"/>
                <a:t>ร้านค้าปลีก</a:t>
              </a:r>
            </a:p>
          </p:txBody>
        </p:sp>
      </p:grpSp>
      <p:sp>
        <p:nvSpPr>
          <p:cNvPr id="37898" name="Rectangle 41">
            <a:extLst>
              <a:ext uri="{FF2B5EF4-FFF2-40B4-BE49-F238E27FC236}">
                <a16:creationId xmlns:a16="http://schemas.microsoft.com/office/drawing/2014/main" id="{591F798D-9148-4041-9003-78D00A70F31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81000"/>
            <a:ext cx="7772400" cy="533400"/>
          </a:xfrm>
          <a:solidFill>
            <a:srgbClr val="FFFF99"/>
          </a:solidFill>
          <a:ln>
            <a:solidFill>
              <a:srgbClr val="FFFFCC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3200">
                <a:solidFill>
                  <a:schemeClr val="accent2"/>
                </a:solidFill>
                <a:latin typeface="Comic Sans MS" panose="030F0702030302020204" pitchFamily="66" charset="0"/>
              </a:rPr>
              <a:t>Distribution Channels</a:t>
            </a:r>
            <a:r>
              <a:rPr lang="en-US" altLang="en-US" sz="3200">
                <a:solidFill>
                  <a:schemeClr val="accent2"/>
                </a:solidFill>
              </a:rPr>
              <a:t> - </a:t>
            </a:r>
            <a:r>
              <a:rPr lang="th-TH" altLang="en-US" sz="3200">
                <a:solidFill>
                  <a:schemeClr val="accent2"/>
                </a:solidFill>
                <a:cs typeface="JasmineUPC" panose="02020603050405020304" pitchFamily="18" charset="-34"/>
              </a:rPr>
              <a:t>การกระจายสินค้า</a:t>
            </a:r>
            <a:endParaRPr lang="th-TH" altLang="en-US" sz="320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13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13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500"/>
                                        <p:tgtEl>
                                          <p:spTgt spid="13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500"/>
                                        <p:tgtEl>
                                          <p:spTgt spid="13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2" dur="500"/>
                                        <p:tgtEl>
                                          <p:spTgt spid="13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7" dur="500"/>
                                        <p:tgtEl>
                                          <p:spTgt spid="13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2" dur="500"/>
                                        <p:tgtEl>
                                          <p:spTgt spid="13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5" name="AutoShape 9">
            <a:extLst>
              <a:ext uri="{FF2B5EF4-FFF2-40B4-BE49-F238E27FC236}">
                <a16:creationId xmlns:a16="http://schemas.microsoft.com/office/drawing/2014/main" id="{A1EA6A2E-A950-4ACA-82CB-6CFF1587D3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5791200"/>
            <a:ext cx="7620000" cy="381000"/>
          </a:xfrm>
          <a:prstGeom prst="flowChartAlternateProcess">
            <a:avLst/>
          </a:prstGeom>
          <a:solidFill>
            <a:srgbClr val="00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algn="ctr" eaLnBrk="1" hangingPunct="1"/>
            <a:r>
              <a:rPr lang="th-TH" altLang="en-US" b="0">
                <a:cs typeface="Angsana New" panose="02020603050405020304" pitchFamily="18" charset="-34"/>
              </a:rPr>
              <a:t>ราคาจำหน่ายปลีก</a:t>
            </a:r>
          </a:p>
        </p:txBody>
      </p:sp>
      <p:grpSp>
        <p:nvGrpSpPr>
          <p:cNvPr id="14387" name="Group 51">
            <a:extLst>
              <a:ext uri="{FF2B5EF4-FFF2-40B4-BE49-F238E27FC236}">
                <a16:creationId xmlns:a16="http://schemas.microsoft.com/office/drawing/2014/main" id="{93A66EEC-8E40-43D7-A99A-03DD3F3EB5D3}"/>
              </a:ext>
            </a:extLst>
          </p:cNvPr>
          <p:cNvGrpSpPr>
            <a:grpSpLocks/>
          </p:cNvGrpSpPr>
          <p:nvPr/>
        </p:nvGrpSpPr>
        <p:grpSpPr bwMode="auto">
          <a:xfrm>
            <a:off x="3429000" y="1219200"/>
            <a:ext cx="2743200" cy="1447800"/>
            <a:chOff x="2160" y="768"/>
            <a:chExt cx="1728" cy="912"/>
          </a:xfrm>
        </p:grpSpPr>
        <p:sp>
          <p:nvSpPr>
            <p:cNvPr id="38946" name="AutoShape 5">
              <a:extLst>
                <a:ext uri="{FF2B5EF4-FFF2-40B4-BE49-F238E27FC236}">
                  <a16:creationId xmlns:a16="http://schemas.microsoft.com/office/drawing/2014/main" id="{C5EC19C3-9DBA-45A5-9F28-5CD3AE0197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768"/>
              <a:ext cx="1728" cy="288"/>
            </a:xfrm>
            <a:prstGeom prst="flowChartAlternateProcess">
              <a:avLst/>
            </a:prstGeom>
            <a:solidFill>
              <a:srgbClr val="00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9pPr>
            </a:lstStyle>
            <a:p>
              <a:pPr algn="ctr" eaLnBrk="1" hangingPunct="1"/>
              <a:r>
                <a:rPr lang="th-TH" altLang="en-US" b="0">
                  <a:latin typeface="Comic Sans MS" panose="030F0702030302020204" pitchFamily="66" charset="0"/>
                </a:rPr>
                <a:t>ราคา </a:t>
              </a:r>
              <a:r>
                <a:rPr lang="en-US" altLang="en-US" sz="1800" b="0">
                  <a:latin typeface="Comic Sans MS" panose="030F0702030302020204" pitchFamily="66" charset="0"/>
                </a:rPr>
                <a:t>FOB</a:t>
              </a:r>
              <a:endParaRPr lang="th-TH" altLang="en-US" sz="1800" b="0">
                <a:latin typeface="Comic Sans MS" panose="030F0702030302020204" pitchFamily="66" charset="0"/>
              </a:endParaRPr>
            </a:p>
          </p:txBody>
        </p:sp>
        <p:sp>
          <p:nvSpPr>
            <p:cNvPr id="38947" name="AutoShape 12">
              <a:extLst>
                <a:ext uri="{FF2B5EF4-FFF2-40B4-BE49-F238E27FC236}">
                  <a16:creationId xmlns:a16="http://schemas.microsoft.com/office/drawing/2014/main" id="{77437414-303E-46CA-9278-8FC6F05194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1056"/>
              <a:ext cx="528" cy="624"/>
            </a:xfrm>
            <a:prstGeom prst="downArrow">
              <a:avLst>
                <a:gd name="adj1" fmla="val 50000"/>
                <a:gd name="adj2" fmla="val 29545"/>
              </a:avLst>
            </a:prstGeom>
            <a:solidFill>
              <a:srgbClr val="00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14395" name="Group 59">
            <a:extLst>
              <a:ext uri="{FF2B5EF4-FFF2-40B4-BE49-F238E27FC236}">
                <a16:creationId xmlns:a16="http://schemas.microsoft.com/office/drawing/2014/main" id="{B12B6F48-E7EA-47C6-A767-E0D2EA8D07EC}"/>
              </a:ext>
            </a:extLst>
          </p:cNvPr>
          <p:cNvGrpSpPr>
            <a:grpSpLocks/>
          </p:cNvGrpSpPr>
          <p:nvPr/>
        </p:nvGrpSpPr>
        <p:grpSpPr bwMode="auto">
          <a:xfrm>
            <a:off x="533400" y="1828800"/>
            <a:ext cx="4267200" cy="609600"/>
            <a:chOff x="336" y="1152"/>
            <a:chExt cx="2688" cy="384"/>
          </a:xfrm>
        </p:grpSpPr>
        <p:sp>
          <p:nvSpPr>
            <p:cNvPr id="38944" name="AutoShape 6">
              <a:extLst>
                <a:ext uri="{FF2B5EF4-FFF2-40B4-BE49-F238E27FC236}">
                  <a16:creationId xmlns:a16="http://schemas.microsoft.com/office/drawing/2014/main" id="{F5D5FC40-107B-4B46-AAD7-CE1EE0BFB9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1248"/>
              <a:ext cx="2064" cy="288"/>
            </a:xfrm>
            <a:prstGeom prst="flowChartAlternateProcess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9pPr>
            </a:lstStyle>
            <a:p>
              <a:pPr algn="ctr" eaLnBrk="1" hangingPunct="1"/>
              <a:r>
                <a:rPr lang="th-TH" altLang="en-US" b="0"/>
                <a:t>ตัวแทน </a:t>
              </a:r>
              <a:r>
                <a:rPr lang="en-US" altLang="en-US" sz="1800" b="0">
                  <a:latin typeface="Comic Sans MS" panose="030F0702030302020204" pitchFamily="66" charset="0"/>
                </a:rPr>
                <a:t>Oversea Buying Agent</a:t>
              </a:r>
              <a:endParaRPr lang="th-TH" altLang="en-US" sz="1800" b="0">
                <a:latin typeface="Comic Sans MS" panose="030F0702030302020204" pitchFamily="66" charset="0"/>
              </a:endParaRPr>
            </a:p>
          </p:txBody>
        </p:sp>
        <p:sp>
          <p:nvSpPr>
            <p:cNvPr id="38945" name="AutoShape 26">
              <a:extLst>
                <a:ext uri="{FF2B5EF4-FFF2-40B4-BE49-F238E27FC236}">
                  <a16:creationId xmlns:a16="http://schemas.microsoft.com/office/drawing/2014/main" id="{594ACF60-BF52-4D7A-9C80-5BFE124362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4" y="1152"/>
              <a:ext cx="720" cy="228"/>
            </a:xfrm>
            <a:prstGeom prst="borderCallout1">
              <a:avLst>
                <a:gd name="adj1" fmla="val 31579"/>
                <a:gd name="adj2" fmla="val -6667"/>
                <a:gd name="adj3" fmla="val 69296"/>
                <a:gd name="adj4" fmla="val -37361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9pPr>
            </a:lstStyle>
            <a:p>
              <a:pPr algn="ctr" eaLnBrk="1" hangingPunct="1"/>
              <a:r>
                <a:rPr lang="en-US" altLang="en-US" sz="1600"/>
                <a:t>+3~6%</a:t>
              </a:r>
            </a:p>
          </p:txBody>
        </p:sp>
      </p:grpSp>
      <p:sp>
        <p:nvSpPr>
          <p:cNvPr id="14366" name="AutoShape 30">
            <a:extLst>
              <a:ext uri="{FF2B5EF4-FFF2-40B4-BE49-F238E27FC236}">
                <a16:creationId xmlns:a16="http://schemas.microsoft.com/office/drawing/2014/main" id="{C51B51FB-B18E-49C0-BA96-FCC13763BC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2667000"/>
            <a:ext cx="7162800" cy="457200"/>
          </a:xfrm>
          <a:prstGeom prst="flowChartAlternateProcess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algn="ctr" eaLnBrk="1" hangingPunct="1"/>
            <a:r>
              <a:rPr lang="th-TH" altLang="en-US" b="0"/>
              <a:t>ผู้นำเข้า</a:t>
            </a:r>
            <a:r>
              <a:rPr lang="en-US" altLang="en-US" b="0"/>
              <a:t>/</a:t>
            </a:r>
            <a:r>
              <a:rPr lang="th-TH" altLang="en-US" b="0"/>
              <a:t>ผู้ค้าส่ง</a:t>
            </a:r>
            <a:endParaRPr lang="th-TH" altLang="en-US" sz="1800" b="0"/>
          </a:p>
        </p:txBody>
      </p:sp>
      <p:grpSp>
        <p:nvGrpSpPr>
          <p:cNvPr id="14392" name="Group 56">
            <a:extLst>
              <a:ext uri="{FF2B5EF4-FFF2-40B4-BE49-F238E27FC236}">
                <a16:creationId xmlns:a16="http://schemas.microsoft.com/office/drawing/2014/main" id="{1993CB50-2489-4682-9129-3391DA5460A5}"/>
              </a:ext>
            </a:extLst>
          </p:cNvPr>
          <p:cNvGrpSpPr>
            <a:grpSpLocks/>
          </p:cNvGrpSpPr>
          <p:nvPr/>
        </p:nvGrpSpPr>
        <p:grpSpPr bwMode="auto">
          <a:xfrm>
            <a:off x="2286000" y="4800600"/>
            <a:ext cx="2057400" cy="914400"/>
            <a:chOff x="1440" y="3024"/>
            <a:chExt cx="1296" cy="576"/>
          </a:xfrm>
        </p:grpSpPr>
        <p:sp>
          <p:nvSpPr>
            <p:cNvPr id="38942" name="AutoShape 24">
              <a:extLst>
                <a:ext uri="{FF2B5EF4-FFF2-40B4-BE49-F238E27FC236}">
                  <a16:creationId xmlns:a16="http://schemas.microsoft.com/office/drawing/2014/main" id="{2FC64B96-DC1F-42BB-8D9C-D2F99D7E4F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3024"/>
              <a:ext cx="1008" cy="576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00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8943" name="AutoShape 39">
              <a:extLst>
                <a:ext uri="{FF2B5EF4-FFF2-40B4-BE49-F238E27FC236}">
                  <a16:creationId xmlns:a16="http://schemas.microsoft.com/office/drawing/2014/main" id="{9130FF0E-BAA0-421F-B364-18C66723E1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0" y="3120"/>
              <a:ext cx="720" cy="228"/>
            </a:xfrm>
            <a:prstGeom prst="borderCallout1">
              <a:avLst>
                <a:gd name="adj1" fmla="val 31579"/>
                <a:gd name="adj2" fmla="val 106667"/>
                <a:gd name="adj3" fmla="val 119736"/>
                <a:gd name="adj4" fmla="val 127778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9pPr>
            </a:lstStyle>
            <a:p>
              <a:pPr algn="ctr" eaLnBrk="1" hangingPunct="1"/>
              <a:r>
                <a:rPr lang="en-US" altLang="en-US" sz="2000">
                  <a:solidFill>
                    <a:srgbClr val="FF3300"/>
                  </a:solidFill>
                  <a:cs typeface="Angsana New" panose="02020603050405020304" pitchFamily="18" charset="-34"/>
                </a:rPr>
                <a:t>+ </a:t>
              </a:r>
              <a:r>
                <a:rPr lang="en-US" altLang="en-US" sz="1600">
                  <a:cs typeface="Angsana New" panose="02020603050405020304" pitchFamily="18" charset="-34"/>
                </a:rPr>
                <a:t>35~40%</a:t>
              </a:r>
            </a:p>
          </p:txBody>
        </p:sp>
      </p:grpSp>
      <p:grpSp>
        <p:nvGrpSpPr>
          <p:cNvPr id="14391" name="Group 55">
            <a:extLst>
              <a:ext uri="{FF2B5EF4-FFF2-40B4-BE49-F238E27FC236}">
                <a16:creationId xmlns:a16="http://schemas.microsoft.com/office/drawing/2014/main" id="{48C491E3-B241-455A-992D-FD3A3879F34F}"/>
              </a:ext>
            </a:extLst>
          </p:cNvPr>
          <p:cNvGrpSpPr>
            <a:grpSpLocks/>
          </p:cNvGrpSpPr>
          <p:nvPr/>
        </p:nvGrpSpPr>
        <p:grpSpPr bwMode="auto">
          <a:xfrm>
            <a:off x="4343400" y="4495800"/>
            <a:ext cx="1828800" cy="1295400"/>
            <a:chOff x="2736" y="2832"/>
            <a:chExt cx="1152" cy="816"/>
          </a:xfrm>
        </p:grpSpPr>
        <p:sp>
          <p:nvSpPr>
            <p:cNvPr id="38940" name="AutoShape 35">
              <a:extLst>
                <a:ext uri="{FF2B5EF4-FFF2-40B4-BE49-F238E27FC236}">
                  <a16:creationId xmlns:a16="http://schemas.microsoft.com/office/drawing/2014/main" id="{9CBA94A9-143C-4723-937E-BB3C1377B0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2832"/>
              <a:ext cx="912" cy="816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00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8941" name="AutoShape 40">
              <a:extLst>
                <a:ext uri="{FF2B5EF4-FFF2-40B4-BE49-F238E27FC236}">
                  <a16:creationId xmlns:a16="http://schemas.microsoft.com/office/drawing/2014/main" id="{18B0CCC2-6983-45F1-BEA9-AED17DE36B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6" y="3072"/>
              <a:ext cx="720" cy="228"/>
            </a:xfrm>
            <a:prstGeom prst="borderCallout1">
              <a:avLst>
                <a:gd name="adj1" fmla="val 31579"/>
                <a:gd name="adj2" fmla="val 106667"/>
                <a:gd name="adj3" fmla="val 126315"/>
                <a:gd name="adj4" fmla="val 116389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9pPr>
            </a:lstStyle>
            <a:p>
              <a:pPr algn="ctr" eaLnBrk="1" hangingPunct="1"/>
              <a:r>
                <a:rPr lang="en-US" altLang="en-US" sz="2000">
                  <a:solidFill>
                    <a:srgbClr val="FF3300"/>
                  </a:solidFill>
                  <a:cs typeface="Angsana New" panose="02020603050405020304" pitchFamily="18" charset="-34"/>
                </a:rPr>
                <a:t>+ </a:t>
              </a:r>
              <a:r>
                <a:rPr lang="en-US" altLang="en-US" sz="1600">
                  <a:cs typeface="Angsana New" panose="02020603050405020304" pitchFamily="18" charset="-34"/>
                </a:rPr>
                <a:t>40~75%</a:t>
              </a:r>
            </a:p>
          </p:txBody>
        </p:sp>
      </p:grpSp>
      <p:grpSp>
        <p:nvGrpSpPr>
          <p:cNvPr id="14390" name="Group 54">
            <a:extLst>
              <a:ext uri="{FF2B5EF4-FFF2-40B4-BE49-F238E27FC236}">
                <a16:creationId xmlns:a16="http://schemas.microsoft.com/office/drawing/2014/main" id="{A3364907-2664-4BD0-BA89-1A3DFAE22D1A}"/>
              </a:ext>
            </a:extLst>
          </p:cNvPr>
          <p:cNvGrpSpPr>
            <a:grpSpLocks/>
          </p:cNvGrpSpPr>
          <p:nvPr/>
        </p:nvGrpSpPr>
        <p:grpSpPr bwMode="auto">
          <a:xfrm>
            <a:off x="6096000" y="4495800"/>
            <a:ext cx="1981200" cy="1295400"/>
            <a:chOff x="3840" y="2832"/>
            <a:chExt cx="1248" cy="816"/>
          </a:xfrm>
        </p:grpSpPr>
        <p:sp>
          <p:nvSpPr>
            <p:cNvPr id="38938" name="AutoShape 36">
              <a:extLst>
                <a:ext uri="{FF2B5EF4-FFF2-40B4-BE49-F238E27FC236}">
                  <a16:creationId xmlns:a16="http://schemas.microsoft.com/office/drawing/2014/main" id="{55B196E2-4E58-4A95-BC4E-876CB1A680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6" y="2832"/>
              <a:ext cx="912" cy="816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00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8939" name="AutoShape 41">
              <a:extLst>
                <a:ext uri="{FF2B5EF4-FFF2-40B4-BE49-F238E27FC236}">
                  <a16:creationId xmlns:a16="http://schemas.microsoft.com/office/drawing/2014/main" id="{D542127F-6334-4340-9983-0C25B7A6D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0" y="2928"/>
              <a:ext cx="768" cy="228"/>
            </a:xfrm>
            <a:prstGeom prst="borderCallout1">
              <a:avLst>
                <a:gd name="adj1" fmla="val 31579"/>
                <a:gd name="adj2" fmla="val 106250"/>
                <a:gd name="adj3" fmla="val 173685"/>
                <a:gd name="adj4" fmla="val 111588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9pPr>
            </a:lstStyle>
            <a:p>
              <a:pPr algn="ctr" eaLnBrk="1" hangingPunct="1"/>
              <a:r>
                <a:rPr lang="en-US" altLang="en-US" sz="2000">
                  <a:solidFill>
                    <a:srgbClr val="FF3300"/>
                  </a:solidFill>
                  <a:cs typeface="Angsana New" panose="02020603050405020304" pitchFamily="18" charset="-34"/>
                </a:rPr>
                <a:t>+ </a:t>
              </a:r>
              <a:r>
                <a:rPr lang="en-US" altLang="en-US" sz="1600">
                  <a:cs typeface="Angsana New" panose="02020603050405020304" pitchFamily="18" charset="-34"/>
                </a:rPr>
                <a:t>50~100%</a:t>
              </a:r>
            </a:p>
          </p:txBody>
        </p:sp>
      </p:grpSp>
      <p:grpSp>
        <p:nvGrpSpPr>
          <p:cNvPr id="14393" name="Group 57">
            <a:extLst>
              <a:ext uri="{FF2B5EF4-FFF2-40B4-BE49-F238E27FC236}">
                <a16:creationId xmlns:a16="http://schemas.microsoft.com/office/drawing/2014/main" id="{71CCD5BD-8415-4C2C-969C-71C36B3064B0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4419600"/>
            <a:ext cx="2057400" cy="1295400"/>
            <a:chOff x="192" y="2784"/>
            <a:chExt cx="1296" cy="816"/>
          </a:xfrm>
        </p:grpSpPr>
        <p:sp>
          <p:nvSpPr>
            <p:cNvPr id="38936" name="AutoShape 34">
              <a:extLst>
                <a:ext uri="{FF2B5EF4-FFF2-40B4-BE49-F238E27FC236}">
                  <a16:creationId xmlns:a16="http://schemas.microsoft.com/office/drawing/2014/main" id="{6B41CF92-2AD5-4B32-996D-9B6B484239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2784"/>
              <a:ext cx="1008" cy="816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00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8937" name="AutoShape 29">
              <a:extLst>
                <a:ext uri="{FF2B5EF4-FFF2-40B4-BE49-F238E27FC236}">
                  <a16:creationId xmlns:a16="http://schemas.microsoft.com/office/drawing/2014/main" id="{7FD0D988-D720-4B08-93DD-5E998158C8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" y="2928"/>
              <a:ext cx="720" cy="228"/>
            </a:xfrm>
            <a:prstGeom prst="borderCallout1">
              <a:avLst>
                <a:gd name="adj1" fmla="val 31579"/>
                <a:gd name="adj2" fmla="val 106667"/>
                <a:gd name="adj3" fmla="val 87718"/>
                <a:gd name="adj4" fmla="val 132639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9pPr>
            </a:lstStyle>
            <a:p>
              <a:pPr algn="ctr" eaLnBrk="1" hangingPunct="1"/>
              <a:r>
                <a:rPr lang="en-US" altLang="en-US" sz="2000">
                  <a:solidFill>
                    <a:srgbClr val="FF3300"/>
                  </a:solidFill>
                  <a:cs typeface="Angsana New" panose="02020603050405020304" pitchFamily="18" charset="-34"/>
                </a:rPr>
                <a:t>+ </a:t>
              </a:r>
              <a:r>
                <a:rPr lang="en-US" altLang="en-US" sz="1600">
                  <a:cs typeface="Angsana New" panose="02020603050405020304" pitchFamily="18" charset="-34"/>
                </a:rPr>
                <a:t>15~35%</a:t>
              </a:r>
            </a:p>
          </p:txBody>
        </p:sp>
      </p:grpSp>
      <p:sp>
        <p:nvSpPr>
          <p:cNvPr id="14343" name="AutoShape 7">
            <a:extLst>
              <a:ext uri="{FF2B5EF4-FFF2-40B4-BE49-F238E27FC236}">
                <a16:creationId xmlns:a16="http://schemas.microsoft.com/office/drawing/2014/main" id="{38C68440-BBBD-419F-8DEB-6CE27561D3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4038600"/>
            <a:ext cx="1676400" cy="457200"/>
          </a:xfrm>
          <a:prstGeom prst="flowChartAlternateProcess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algn="ctr" eaLnBrk="1" hangingPunct="1"/>
            <a:r>
              <a:rPr lang="th-TH" altLang="en-US" sz="2400"/>
              <a:t>ห้างสรรพสินค้า</a:t>
            </a:r>
          </a:p>
        </p:txBody>
      </p:sp>
      <p:sp>
        <p:nvSpPr>
          <p:cNvPr id="14346" name="AutoShape 10">
            <a:extLst>
              <a:ext uri="{FF2B5EF4-FFF2-40B4-BE49-F238E27FC236}">
                <a16:creationId xmlns:a16="http://schemas.microsoft.com/office/drawing/2014/main" id="{8ADC930E-CEFD-447B-9D9B-39DC09680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3962400"/>
            <a:ext cx="1600200" cy="838200"/>
          </a:xfrm>
          <a:prstGeom prst="flowChartAlternateProcess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algn="ctr" eaLnBrk="1" hangingPunct="1"/>
            <a:r>
              <a:rPr lang="th-TH" altLang="en-US" sz="2400"/>
              <a:t>ห้างสรรพสินค้า</a:t>
            </a:r>
            <a:endParaRPr lang="en-US" altLang="en-US" sz="2400"/>
          </a:p>
          <a:p>
            <a:pPr algn="ctr" eaLnBrk="1" hangingPunct="1"/>
            <a:r>
              <a:rPr lang="th-TH" altLang="en-US" sz="2400"/>
              <a:t>ขายสินค้าราคาถูก</a:t>
            </a:r>
          </a:p>
        </p:txBody>
      </p:sp>
      <p:sp>
        <p:nvSpPr>
          <p:cNvPr id="14361" name="AutoShape 25">
            <a:extLst>
              <a:ext uri="{FF2B5EF4-FFF2-40B4-BE49-F238E27FC236}">
                <a16:creationId xmlns:a16="http://schemas.microsoft.com/office/drawing/2014/main" id="{408930FB-3D83-43A7-A181-4A58FAFFDE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3962400"/>
            <a:ext cx="1752600" cy="457200"/>
          </a:xfrm>
          <a:prstGeom prst="flowChartAlternateProcess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algn="ctr" eaLnBrk="1" hangingPunct="1"/>
            <a:r>
              <a:rPr lang="th-TH" altLang="en-US" b="0"/>
              <a:t>ซุปเปอร์มาร์เกต</a:t>
            </a:r>
          </a:p>
        </p:txBody>
      </p:sp>
      <p:sp>
        <p:nvSpPr>
          <p:cNvPr id="14373" name="AutoShape 37">
            <a:extLst>
              <a:ext uri="{FF2B5EF4-FFF2-40B4-BE49-F238E27FC236}">
                <a16:creationId xmlns:a16="http://schemas.microsoft.com/office/drawing/2014/main" id="{7E6CE84E-01F9-4E1F-B5C2-62E8556B13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4038600"/>
            <a:ext cx="2057400" cy="457200"/>
          </a:xfrm>
          <a:prstGeom prst="flowChartAlternateProcess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algn="ctr" eaLnBrk="1" hangingPunct="1"/>
            <a:r>
              <a:rPr lang="th-TH" altLang="en-US" sz="2400"/>
              <a:t>ร้านค้าปลีกขนาดเล็ก</a:t>
            </a:r>
          </a:p>
        </p:txBody>
      </p:sp>
      <p:grpSp>
        <p:nvGrpSpPr>
          <p:cNvPr id="14398" name="Group 62">
            <a:extLst>
              <a:ext uri="{FF2B5EF4-FFF2-40B4-BE49-F238E27FC236}">
                <a16:creationId xmlns:a16="http://schemas.microsoft.com/office/drawing/2014/main" id="{FEC603A1-10F9-4CD9-AC90-92AE0F80E6CE}"/>
              </a:ext>
            </a:extLst>
          </p:cNvPr>
          <p:cNvGrpSpPr>
            <a:grpSpLocks/>
          </p:cNvGrpSpPr>
          <p:nvPr/>
        </p:nvGrpSpPr>
        <p:grpSpPr bwMode="auto">
          <a:xfrm>
            <a:off x="1219200" y="2057400"/>
            <a:ext cx="7681913" cy="1884363"/>
            <a:chOff x="768" y="1296"/>
            <a:chExt cx="4839" cy="1187"/>
          </a:xfrm>
        </p:grpSpPr>
        <p:sp>
          <p:nvSpPr>
            <p:cNvPr id="38928" name="AutoShape 13">
              <a:extLst>
                <a:ext uri="{FF2B5EF4-FFF2-40B4-BE49-F238E27FC236}">
                  <a16:creationId xmlns:a16="http://schemas.microsoft.com/office/drawing/2014/main" id="{EF8C781A-A2C1-450E-8FED-4624F51FE6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1955"/>
              <a:ext cx="528" cy="528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00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8929" name="AutoShape 43">
              <a:extLst>
                <a:ext uri="{FF2B5EF4-FFF2-40B4-BE49-F238E27FC236}">
                  <a16:creationId xmlns:a16="http://schemas.microsoft.com/office/drawing/2014/main" id="{38FA05EE-0B41-45C4-9BF3-64A7327A65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1955"/>
              <a:ext cx="528" cy="528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00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8930" name="AutoShape 44">
              <a:extLst>
                <a:ext uri="{FF2B5EF4-FFF2-40B4-BE49-F238E27FC236}">
                  <a16:creationId xmlns:a16="http://schemas.microsoft.com/office/drawing/2014/main" id="{FC4E4B4E-448A-4FFF-B624-8C166DAEDB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" y="1955"/>
              <a:ext cx="528" cy="528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00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8931" name="AutoShape 45">
              <a:extLst>
                <a:ext uri="{FF2B5EF4-FFF2-40B4-BE49-F238E27FC236}">
                  <a16:creationId xmlns:a16="http://schemas.microsoft.com/office/drawing/2014/main" id="{FF3B3438-E8F9-4644-8122-58E512284F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8" y="1955"/>
              <a:ext cx="528" cy="528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00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8932" name="AutoShape 42">
              <a:extLst>
                <a:ext uri="{FF2B5EF4-FFF2-40B4-BE49-F238E27FC236}">
                  <a16:creationId xmlns:a16="http://schemas.microsoft.com/office/drawing/2014/main" id="{1B566403-2583-4C89-AC60-4F580CABE3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5" y="1296"/>
              <a:ext cx="1872" cy="228"/>
            </a:xfrm>
            <a:prstGeom prst="borderCallout1">
              <a:avLst>
                <a:gd name="adj1" fmla="val 31579"/>
                <a:gd name="adj2" fmla="val -2565"/>
                <a:gd name="adj3" fmla="val 332458"/>
                <a:gd name="adj4" fmla="val -12713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9pPr>
            </a:lstStyle>
            <a:p>
              <a:pPr algn="ctr" eaLnBrk="1" hangingPunct="1"/>
              <a:r>
                <a:rPr lang="en-US" altLang="en-US" sz="2000">
                  <a:solidFill>
                    <a:srgbClr val="FF3300"/>
                  </a:solidFill>
                  <a:cs typeface="Angsana New" panose="02020603050405020304" pitchFamily="18" charset="-34"/>
                </a:rPr>
                <a:t>+ </a:t>
              </a:r>
              <a:r>
                <a:rPr lang="th-TH" altLang="en-US" sz="2400">
                  <a:cs typeface="Angsana New" panose="02020603050405020304" pitchFamily="18" charset="-34"/>
                </a:rPr>
                <a:t>40</a:t>
              </a:r>
              <a:r>
                <a:rPr lang="en-US" altLang="en-US" sz="2400">
                  <a:cs typeface="Angsana New" panose="02020603050405020304" pitchFamily="18" charset="-34"/>
                </a:rPr>
                <a:t>~</a:t>
              </a:r>
              <a:r>
                <a:rPr lang="th-TH" altLang="en-US" sz="2400">
                  <a:cs typeface="Angsana New" panose="02020603050405020304" pitchFamily="18" charset="-34"/>
                </a:rPr>
                <a:t>75</a:t>
              </a:r>
              <a:r>
                <a:rPr lang="en-US" altLang="en-US" sz="2400">
                  <a:cs typeface="Angsana New" panose="02020603050405020304" pitchFamily="18" charset="-34"/>
                </a:rPr>
                <a:t>%</a:t>
              </a:r>
              <a:r>
                <a:rPr lang="en-US" altLang="en-US" sz="1400">
                  <a:cs typeface="Angsana New" panose="02020603050405020304" pitchFamily="18" charset="-34"/>
                </a:rPr>
                <a:t> x</a:t>
              </a:r>
              <a:r>
                <a:rPr lang="th-TH" altLang="en-US" sz="1400">
                  <a:cs typeface="Angsana New" panose="02020603050405020304" pitchFamily="18" charset="-34"/>
                </a:rPr>
                <a:t> </a:t>
              </a:r>
              <a:r>
                <a:rPr lang="th-TH" altLang="en-US" sz="2400">
                  <a:cs typeface="Angsana New" panose="02020603050405020304" pitchFamily="18" charset="-34"/>
                </a:rPr>
                <a:t>ราคารวมภาษีนำเข้า</a:t>
              </a:r>
            </a:p>
          </p:txBody>
        </p:sp>
        <p:sp>
          <p:nvSpPr>
            <p:cNvPr id="38933" name="Line 47">
              <a:extLst>
                <a:ext uri="{FF2B5EF4-FFF2-40B4-BE49-F238E27FC236}">
                  <a16:creationId xmlns:a16="http://schemas.microsoft.com/office/drawing/2014/main" id="{950CD039-8672-4B99-9504-05B2662806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0" y="1536"/>
              <a:ext cx="768" cy="5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34" name="Line 48">
              <a:extLst>
                <a:ext uri="{FF2B5EF4-FFF2-40B4-BE49-F238E27FC236}">
                  <a16:creationId xmlns:a16="http://schemas.microsoft.com/office/drawing/2014/main" id="{C00EDE5C-330F-4E23-A7F3-AB1FF8ACE7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04" y="1392"/>
              <a:ext cx="1344" cy="8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35" name="Line 49">
              <a:extLst>
                <a:ext uri="{FF2B5EF4-FFF2-40B4-BE49-F238E27FC236}">
                  <a16:creationId xmlns:a16="http://schemas.microsoft.com/office/drawing/2014/main" id="{2FAF1296-78B4-4E19-92D4-E070EB64C59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56" y="1392"/>
              <a:ext cx="2592" cy="80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927" name="Rectangle 50">
            <a:extLst>
              <a:ext uri="{FF2B5EF4-FFF2-40B4-BE49-F238E27FC236}">
                <a16:creationId xmlns:a16="http://schemas.microsoft.com/office/drawing/2014/main" id="{30888D48-7DCA-434B-899E-3AF21F1B49B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533400"/>
            <a:ext cx="7848600" cy="533400"/>
          </a:xfrm>
          <a:solidFill>
            <a:srgbClr val="FFFF99"/>
          </a:solidFill>
        </p:spPr>
        <p:txBody>
          <a:bodyPr/>
          <a:lstStyle/>
          <a:p>
            <a:pPr eaLnBrk="1" hangingPunct="1"/>
            <a:r>
              <a:rPr lang="en-US" altLang="en-US" sz="3600">
                <a:solidFill>
                  <a:schemeClr val="accent2"/>
                </a:solidFill>
              </a:rPr>
              <a:t>Mark-ups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4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4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4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4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4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4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4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5" grpId="0" animBg="1" autoUpdateAnimBg="0"/>
      <p:bldP spid="14366" grpId="0" animBg="1" autoUpdateAnimBg="0"/>
      <p:bldP spid="14343" grpId="0" animBg="1" autoUpdateAnimBg="0"/>
      <p:bldP spid="14346" grpId="0" animBg="1" autoUpdateAnimBg="0"/>
      <p:bldP spid="14361" grpId="0" animBg="1" autoUpdateAnimBg="0"/>
      <p:bldP spid="14373" grpId="0" animBg="1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">
            <a:extLst>
              <a:ext uri="{FF2B5EF4-FFF2-40B4-BE49-F238E27FC236}">
                <a16:creationId xmlns:a16="http://schemas.microsoft.com/office/drawing/2014/main" id="{4E3FFA71-19D8-4B7E-905C-3524F41C43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676400"/>
            <a:ext cx="7162800" cy="4572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0">
                <a:latin typeface="Comic Sans MS" panose="030F0702030302020204" pitchFamily="66" charset="0"/>
                <a:cs typeface="Angsana New" panose="02020603050405020304" pitchFamily="18" charset="-34"/>
              </a:rPr>
              <a:t>Easy-going, Casual</a:t>
            </a:r>
          </a:p>
        </p:txBody>
      </p:sp>
      <p:sp>
        <p:nvSpPr>
          <p:cNvPr id="3077" name="Text Box 5">
            <a:extLst>
              <a:ext uri="{FF2B5EF4-FFF2-40B4-BE49-F238E27FC236}">
                <a16:creationId xmlns:a16="http://schemas.microsoft.com/office/drawing/2014/main" id="{AD164575-DF2A-4537-A99B-42C7EE34E8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2743200"/>
            <a:ext cx="7162800" cy="519113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0">
                <a:latin typeface="Comic Sans MS" panose="030F0702030302020204" pitchFamily="66" charset="0"/>
                <a:cs typeface="Angsana New" panose="02020603050405020304" pitchFamily="18" charset="-34"/>
              </a:rPr>
              <a:t>Outdoor activities, Leisure</a:t>
            </a:r>
            <a:r>
              <a:rPr lang="th-TH" altLang="en-US" sz="2400" b="0">
                <a:latin typeface="Comic Sans MS" panose="030F0702030302020204" pitchFamily="66" charset="0"/>
                <a:cs typeface="Angsana New" panose="02020603050405020304" pitchFamily="18" charset="-34"/>
              </a:rPr>
              <a:t>,</a:t>
            </a:r>
            <a:r>
              <a:rPr lang="th-TH" altLang="en-US" sz="2400" b="0">
                <a:cs typeface="Angsana New" panose="02020603050405020304" pitchFamily="18" charset="-34"/>
              </a:rPr>
              <a:t> </a:t>
            </a:r>
            <a:r>
              <a:rPr lang="th-TH" altLang="en-US" b="0"/>
              <a:t>ใช้เวลาพักผ่อนกับครอบครัว</a:t>
            </a:r>
            <a:r>
              <a:rPr lang="en-US" altLang="en-US" b="0">
                <a:cs typeface="Angsana New" panose="02020603050405020304" pitchFamily="18" charset="-34"/>
              </a:rPr>
              <a:t> </a:t>
            </a:r>
          </a:p>
        </p:txBody>
      </p:sp>
      <p:sp>
        <p:nvSpPr>
          <p:cNvPr id="3078" name="Text Box 6">
            <a:extLst>
              <a:ext uri="{FF2B5EF4-FFF2-40B4-BE49-F238E27FC236}">
                <a16:creationId xmlns:a16="http://schemas.microsoft.com/office/drawing/2014/main" id="{5680D885-7736-4E2E-B66E-E8EE61F27C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2209800"/>
            <a:ext cx="7162800" cy="4572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0">
                <a:latin typeface="Comic Sans MS" panose="030F0702030302020204" pitchFamily="66" charset="0"/>
                <a:cs typeface="Angsana New" panose="02020603050405020304" pitchFamily="18" charset="-34"/>
              </a:rPr>
              <a:t>Straightforward</a:t>
            </a:r>
          </a:p>
        </p:txBody>
      </p:sp>
      <p:sp>
        <p:nvSpPr>
          <p:cNvPr id="3079" name="Text Box 7">
            <a:extLst>
              <a:ext uri="{FF2B5EF4-FFF2-40B4-BE49-F238E27FC236}">
                <a16:creationId xmlns:a16="http://schemas.microsoft.com/office/drawing/2014/main" id="{843A2225-6056-4EB0-B607-0DE78F5A4B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0675" y="4038600"/>
            <a:ext cx="70199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h-TH" altLang="en-US" b="0"/>
              <a:t>สัดส่วนคนแต่งงาน     ชาย</a:t>
            </a:r>
            <a:r>
              <a:rPr lang="th-TH" altLang="en-US" sz="2400">
                <a:cs typeface="Angsana New" panose="02020603050405020304" pitchFamily="18" charset="-34"/>
              </a:rPr>
              <a:t> </a:t>
            </a:r>
            <a:r>
              <a:rPr lang="th-TH" altLang="en-US">
                <a:cs typeface="Angsana New" panose="02020603050405020304" pitchFamily="18" charset="-34"/>
              </a:rPr>
              <a:t>34</a:t>
            </a:r>
            <a:r>
              <a:rPr lang="en-US" altLang="en-US">
                <a:cs typeface="Angsana New" panose="02020603050405020304" pitchFamily="18" charset="-34"/>
              </a:rPr>
              <a:t>/</a:t>
            </a:r>
            <a:r>
              <a:rPr lang="th-TH" altLang="en-US">
                <a:cs typeface="Angsana New" panose="02020603050405020304" pitchFamily="18" charset="-34"/>
              </a:rPr>
              <a:t>1000 ,</a:t>
            </a:r>
            <a:r>
              <a:rPr lang="th-TH" altLang="en-US" b="0">
                <a:cs typeface="Angsana New" panose="02020603050405020304" pitchFamily="18" charset="-34"/>
              </a:rPr>
              <a:t> </a:t>
            </a:r>
            <a:r>
              <a:rPr lang="th-TH" altLang="en-US" b="0"/>
              <a:t>หญิง </a:t>
            </a:r>
            <a:r>
              <a:rPr lang="th-TH" altLang="en-US">
                <a:cs typeface="Angsana New" panose="02020603050405020304" pitchFamily="18" charset="-34"/>
              </a:rPr>
              <a:t>32</a:t>
            </a:r>
            <a:r>
              <a:rPr lang="en-US" altLang="en-US">
                <a:cs typeface="Angsana New" panose="02020603050405020304" pitchFamily="18" charset="-34"/>
              </a:rPr>
              <a:t>/</a:t>
            </a:r>
            <a:r>
              <a:rPr lang="th-TH" altLang="en-US">
                <a:cs typeface="Angsana New" panose="02020603050405020304" pitchFamily="18" charset="-34"/>
              </a:rPr>
              <a:t>1000 (</a:t>
            </a:r>
            <a:r>
              <a:rPr lang="th-TH" altLang="en-US"/>
              <a:t>ปี</a:t>
            </a:r>
            <a:r>
              <a:rPr lang="th-TH" altLang="en-US">
                <a:cs typeface="Angsana New" panose="02020603050405020304" pitchFamily="18" charset="-34"/>
              </a:rPr>
              <a:t> 2000)</a:t>
            </a:r>
          </a:p>
        </p:txBody>
      </p:sp>
      <p:sp>
        <p:nvSpPr>
          <p:cNvPr id="3081" name="Text Box 9">
            <a:extLst>
              <a:ext uri="{FF2B5EF4-FFF2-40B4-BE49-F238E27FC236}">
                <a16:creationId xmlns:a16="http://schemas.microsoft.com/office/drawing/2014/main" id="{582770EB-37A8-4657-B584-C78F3BF6D8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0675" y="4495800"/>
            <a:ext cx="70199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h-TH" altLang="en-US" b="0"/>
              <a:t>ขนาดครอบครัว ปี</a:t>
            </a:r>
            <a:r>
              <a:rPr lang="th-TH" altLang="en-US" b="0">
                <a:cs typeface="Angsana New" panose="02020603050405020304" pitchFamily="18" charset="-34"/>
              </a:rPr>
              <a:t> </a:t>
            </a:r>
            <a:r>
              <a:rPr lang="en-US" altLang="en-US" sz="2000" b="0">
                <a:cs typeface="Angsana New" panose="02020603050405020304" pitchFamily="18" charset="-34"/>
              </a:rPr>
              <a:t>1996 : 2.6 </a:t>
            </a:r>
            <a:r>
              <a:rPr lang="th-TH" altLang="en-US" b="0"/>
              <a:t>คน </a:t>
            </a:r>
            <a:r>
              <a:rPr lang="en-US" altLang="en-US" b="0"/>
              <a:t>----  </a:t>
            </a:r>
            <a:r>
              <a:rPr lang="th-TH" altLang="en-US" b="0"/>
              <a:t>ปี</a:t>
            </a:r>
            <a:r>
              <a:rPr lang="en-US" altLang="en-US" b="0"/>
              <a:t> </a:t>
            </a:r>
            <a:r>
              <a:rPr lang="en-US" altLang="en-US" sz="2000" b="0">
                <a:cs typeface="Angsana New" panose="02020603050405020304" pitchFamily="18" charset="-34"/>
              </a:rPr>
              <a:t>2021:  2.3</a:t>
            </a:r>
            <a:r>
              <a:rPr lang="th-TH" altLang="en-US" sz="2000" b="0">
                <a:cs typeface="Angsana New" panose="02020603050405020304" pitchFamily="18" charset="-34"/>
              </a:rPr>
              <a:t> </a:t>
            </a:r>
            <a:r>
              <a:rPr lang="th-TH" altLang="en-US" b="0"/>
              <a:t>คน</a:t>
            </a:r>
            <a:r>
              <a:rPr lang="en-US" altLang="en-US" sz="2000" b="0"/>
              <a:t> </a:t>
            </a:r>
            <a:endParaRPr lang="th-TH" altLang="en-US" sz="2000" b="0"/>
          </a:p>
        </p:txBody>
      </p:sp>
      <p:sp>
        <p:nvSpPr>
          <p:cNvPr id="3083" name="Text Box 11">
            <a:extLst>
              <a:ext uri="{FF2B5EF4-FFF2-40B4-BE49-F238E27FC236}">
                <a16:creationId xmlns:a16="http://schemas.microsoft.com/office/drawing/2014/main" id="{C9B5E866-1850-440C-A110-F84BD6CAB0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5029200"/>
            <a:ext cx="6858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0">
                <a:latin typeface="Comic Sans MS" panose="030F0702030302020204" pitchFamily="66" charset="0"/>
                <a:cs typeface="Angsana New" panose="02020603050405020304" pitchFamily="18" charset="-34"/>
              </a:rPr>
              <a:t>Aging Society</a:t>
            </a:r>
            <a:r>
              <a:rPr lang="th-TH" altLang="en-US" sz="2000" b="0">
                <a:latin typeface="Comic Sans MS" panose="030F0702030302020204" pitchFamily="66" charset="0"/>
                <a:cs typeface="Angsana New" panose="02020603050405020304" pitchFamily="18" charset="-34"/>
              </a:rPr>
              <a:t> </a:t>
            </a:r>
            <a:r>
              <a:rPr lang="en-US" altLang="en-US" sz="2000" b="0">
                <a:latin typeface="Comic Sans MS" panose="030F0702030302020204" pitchFamily="66" charset="0"/>
                <a:cs typeface="Angsana New" panose="02020603050405020304" pitchFamily="18" charset="-34"/>
              </a:rPr>
              <a:t>-- Life expectancy</a:t>
            </a:r>
            <a:r>
              <a:rPr lang="en-US" altLang="en-US" sz="2000" b="0">
                <a:cs typeface="Angsana New" panose="02020603050405020304" pitchFamily="18" charset="-34"/>
              </a:rPr>
              <a:t>  </a:t>
            </a:r>
            <a:r>
              <a:rPr lang="th-TH" altLang="en-US" sz="2400"/>
              <a:t>ชาย 77ปี หญิง 82 ปีไล่เลี่ยญี่ปุ่น</a:t>
            </a:r>
          </a:p>
        </p:txBody>
      </p:sp>
      <p:sp>
        <p:nvSpPr>
          <p:cNvPr id="3084" name="Text Box 12">
            <a:extLst>
              <a:ext uri="{FF2B5EF4-FFF2-40B4-BE49-F238E27FC236}">
                <a16:creationId xmlns:a16="http://schemas.microsoft.com/office/drawing/2014/main" id="{3B9443EA-E206-43A5-A5AE-3C7D403545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3352800"/>
            <a:ext cx="7162800" cy="519113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h-TH" altLang="en-US" b="0"/>
              <a:t>โครงสร้างครอบครัว</a:t>
            </a:r>
          </a:p>
        </p:txBody>
      </p:sp>
      <p:sp>
        <p:nvSpPr>
          <p:cNvPr id="3085" name="Rectangle 13">
            <a:extLst>
              <a:ext uri="{FF2B5EF4-FFF2-40B4-BE49-F238E27FC236}">
                <a16:creationId xmlns:a16="http://schemas.microsoft.com/office/drawing/2014/main" id="{199485C7-A0E0-4BC6-B097-93D83932040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76200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accent2"/>
                </a:solidFill>
                <a:latin typeface="Comic Sans MS" panose="030F0702030302020204" pitchFamily="66" charset="0"/>
              </a:rPr>
              <a:t>“Aussi” &amp; “Kiwi”</a:t>
            </a:r>
            <a:endParaRPr lang="th-TH" altLang="en-US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39946" name="Text Box 14">
            <a:extLst>
              <a:ext uri="{FF2B5EF4-FFF2-40B4-BE49-F238E27FC236}">
                <a16:creationId xmlns:a16="http://schemas.microsoft.com/office/drawing/2014/main" id="{3A10A816-62CE-42F3-8A9E-4BA802A61F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0"/>
            <a:ext cx="6400800" cy="396875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0" i="1">
                <a:latin typeface="Comic Sans MS" panose="030F0702030302020204" pitchFamily="66" charset="0"/>
              </a:rPr>
              <a:t>How to do business with Australia &amp; New Zealand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animBg="1" autoUpdateAnimBg="0"/>
      <p:bldP spid="3077" grpId="0" animBg="1" autoUpdateAnimBg="0"/>
      <p:bldP spid="3078" grpId="0" animBg="1" autoUpdateAnimBg="0"/>
      <p:bldP spid="3079" grpId="0" autoUpdateAnimBg="0"/>
      <p:bldP spid="3081" grpId="0" autoUpdateAnimBg="0"/>
      <p:bldP spid="3083" grpId="0" autoUpdateAnimBg="0"/>
      <p:bldP spid="3084" grpId="0" animBg="1" autoUpdateAnimBg="0"/>
      <p:bldP spid="3085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3">
            <a:extLst>
              <a:ext uri="{FF2B5EF4-FFF2-40B4-BE49-F238E27FC236}">
                <a16:creationId xmlns:a16="http://schemas.microsoft.com/office/drawing/2014/main" id="{74E9F23C-EDF5-4AB2-9D59-1CEE04A47B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838200"/>
            <a:ext cx="4343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h-TH" altLang="en-US" sz="3600" b="0">
                <a:solidFill>
                  <a:schemeClr val="accent2"/>
                </a:solidFill>
              </a:rPr>
              <a:t>ผู้นำเข้าออสเตรเลีย</a:t>
            </a:r>
            <a:r>
              <a:rPr lang="en-US" altLang="en-US" sz="3600" b="0">
                <a:solidFill>
                  <a:schemeClr val="accent2"/>
                </a:solidFill>
              </a:rPr>
              <a:t>-</a:t>
            </a:r>
            <a:r>
              <a:rPr lang="th-TH" altLang="en-US" sz="3600" b="0">
                <a:solidFill>
                  <a:schemeClr val="accent2"/>
                </a:solidFill>
              </a:rPr>
              <a:t>นิวซีแลนด์</a:t>
            </a:r>
          </a:p>
        </p:txBody>
      </p:sp>
      <p:sp>
        <p:nvSpPr>
          <p:cNvPr id="54276" name="Text Box 4">
            <a:extLst>
              <a:ext uri="{FF2B5EF4-FFF2-40B4-BE49-F238E27FC236}">
                <a16:creationId xmlns:a16="http://schemas.microsoft.com/office/drawing/2014/main" id="{FB584AC5-AF5D-469C-AC88-BBFB14D57C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524000"/>
            <a:ext cx="7162800" cy="519113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h-TH" altLang="en-US" b="0"/>
              <a:t>ราคา</a:t>
            </a:r>
            <a:endParaRPr lang="en-US" altLang="en-US" b="0"/>
          </a:p>
        </p:txBody>
      </p:sp>
      <p:sp>
        <p:nvSpPr>
          <p:cNvPr id="54277" name="Text Box 5">
            <a:extLst>
              <a:ext uri="{FF2B5EF4-FFF2-40B4-BE49-F238E27FC236}">
                <a16:creationId xmlns:a16="http://schemas.microsoft.com/office/drawing/2014/main" id="{66BB51BC-C462-44C0-ACE7-98DAFD5EB2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2743200"/>
            <a:ext cx="7162800" cy="519113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h-TH" altLang="en-US" b="0"/>
              <a:t>ความไว้เนื้อเชื่อใจ</a:t>
            </a:r>
            <a:r>
              <a:rPr lang="en-US" altLang="en-US" b="0"/>
              <a:t> </a:t>
            </a:r>
          </a:p>
        </p:txBody>
      </p:sp>
      <p:sp>
        <p:nvSpPr>
          <p:cNvPr id="54278" name="Text Box 6">
            <a:extLst>
              <a:ext uri="{FF2B5EF4-FFF2-40B4-BE49-F238E27FC236}">
                <a16:creationId xmlns:a16="http://schemas.microsoft.com/office/drawing/2014/main" id="{B9130041-280B-4210-AC57-C72901D44C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2133600"/>
            <a:ext cx="7162800" cy="519113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h-TH" altLang="en-US" b="0"/>
              <a:t>คุณภาพ</a:t>
            </a:r>
            <a:endParaRPr lang="en-US" altLang="en-US" b="0"/>
          </a:p>
        </p:txBody>
      </p:sp>
      <p:sp>
        <p:nvSpPr>
          <p:cNvPr id="54279" name="Text Box 7">
            <a:extLst>
              <a:ext uri="{FF2B5EF4-FFF2-40B4-BE49-F238E27FC236}">
                <a16:creationId xmlns:a16="http://schemas.microsoft.com/office/drawing/2014/main" id="{FDDA13BD-5331-4750-8EAC-BBA84553EF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3352800"/>
            <a:ext cx="7162800" cy="519113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h-TH" altLang="en-US" b="0"/>
              <a:t>ส่งมอบตรงเวลา</a:t>
            </a:r>
          </a:p>
        </p:txBody>
      </p:sp>
      <p:sp>
        <p:nvSpPr>
          <p:cNvPr id="54280" name="Text Box 8">
            <a:extLst>
              <a:ext uri="{FF2B5EF4-FFF2-40B4-BE49-F238E27FC236}">
                <a16:creationId xmlns:a16="http://schemas.microsoft.com/office/drawing/2014/main" id="{E523330B-D5BE-4A71-930C-D29C8909A5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3962400"/>
            <a:ext cx="7162800" cy="519113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h-TH" altLang="en-US" b="0"/>
              <a:t>ปริมาณสั่งซื้อขั้นต่ำ</a:t>
            </a:r>
          </a:p>
        </p:txBody>
      </p:sp>
      <p:sp>
        <p:nvSpPr>
          <p:cNvPr id="54283" name="Text Box 11">
            <a:extLst>
              <a:ext uri="{FF2B5EF4-FFF2-40B4-BE49-F238E27FC236}">
                <a16:creationId xmlns:a16="http://schemas.microsoft.com/office/drawing/2014/main" id="{E4847E1B-2EF1-4407-ACEC-DB0CEA1ABE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914400"/>
            <a:ext cx="3657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h-TH" altLang="en-US" b="0"/>
              <a:t>มักจะคำนึงเป็นพิเศษเกี่ยวกับ</a:t>
            </a:r>
            <a:endParaRPr lang="th-TH" altLang="en-US" sz="3600" b="0"/>
          </a:p>
        </p:txBody>
      </p:sp>
      <p:sp>
        <p:nvSpPr>
          <p:cNvPr id="40969" name="Text Box 12">
            <a:extLst>
              <a:ext uri="{FF2B5EF4-FFF2-40B4-BE49-F238E27FC236}">
                <a16:creationId xmlns:a16="http://schemas.microsoft.com/office/drawing/2014/main" id="{1473213F-2B4B-4FF1-B9DB-C01ED7614E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0"/>
            <a:ext cx="6400800" cy="396875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0" i="1">
                <a:latin typeface="Comic Sans MS" panose="030F0702030302020204" pitchFamily="66" charset="0"/>
              </a:rPr>
              <a:t>How to do business with Australia &amp; New Zealand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 animBg="1" autoUpdateAnimBg="0"/>
      <p:bldP spid="54277" grpId="0" animBg="1" autoUpdateAnimBg="0"/>
      <p:bldP spid="54278" grpId="0" animBg="1" autoUpdateAnimBg="0"/>
      <p:bldP spid="54279" grpId="0" animBg="1" autoUpdateAnimBg="0"/>
      <p:bldP spid="54280" grpId="0" animBg="1" autoUpdateAnimBg="0"/>
      <p:bldP spid="54283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world">
            <a:extLst>
              <a:ext uri="{FF2B5EF4-FFF2-40B4-BE49-F238E27FC236}">
                <a16:creationId xmlns:a16="http://schemas.microsoft.com/office/drawing/2014/main" id="{7E18DD01-E729-4383-9C50-B3192950B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9" name="Text Box 11">
            <a:extLst>
              <a:ext uri="{FF2B5EF4-FFF2-40B4-BE49-F238E27FC236}">
                <a16:creationId xmlns:a16="http://schemas.microsoft.com/office/drawing/2014/main" id="{1FDC0AEC-16AE-42D5-BCB7-358678F7E6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5410200"/>
            <a:ext cx="4572000" cy="7620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th-TH" altLang="en-US" sz="4400" b="0"/>
              <a:t>เป็นประเทศใหญ่........</a:t>
            </a:r>
          </a:p>
        </p:txBody>
      </p:sp>
      <p:grpSp>
        <p:nvGrpSpPr>
          <p:cNvPr id="32798" name="Group 30">
            <a:extLst>
              <a:ext uri="{FF2B5EF4-FFF2-40B4-BE49-F238E27FC236}">
                <a16:creationId xmlns:a16="http://schemas.microsoft.com/office/drawing/2014/main" id="{E23E359A-002A-448E-8FD4-C49D4E401977}"/>
              </a:ext>
            </a:extLst>
          </p:cNvPr>
          <p:cNvGrpSpPr>
            <a:grpSpLocks/>
          </p:cNvGrpSpPr>
          <p:nvPr/>
        </p:nvGrpSpPr>
        <p:grpSpPr bwMode="auto">
          <a:xfrm>
            <a:off x="4038600" y="4495800"/>
            <a:ext cx="3200400" cy="609600"/>
            <a:chOff x="2832" y="2880"/>
            <a:chExt cx="1632" cy="384"/>
          </a:xfrm>
        </p:grpSpPr>
        <p:sp>
          <p:nvSpPr>
            <p:cNvPr id="5146" name="AutoShape 4">
              <a:extLst>
                <a:ext uri="{FF2B5EF4-FFF2-40B4-BE49-F238E27FC236}">
                  <a16:creationId xmlns:a16="http://schemas.microsoft.com/office/drawing/2014/main" id="{538F2DA4-3038-48FC-B580-2DEA53F207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2880"/>
              <a:ext cx="1632" cy="384"/>
            </a:xfrm>
            <a:prstGeom prst="wedgeRoundRectCallout">
              <a:avLst>
                <a:gd name="adj1" fmla="val 66176"/>
                <a:gd name="adj2" fmla="val -85940"/>
                <a:gd name="adj3" fmla="val 16667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9pPr>
            </a:lstStyle>
            <a:p>
              <a:pPr eaLnBrk="1" hangingPunct="1"/>
              <a:r>
                <a:rPr lang="th-TH" altLang="en-US">
                  <a:solidFill>
                    <a:srgbClr val="0000FF"/>
                  </a:solidFill>
                </a:rPr>
                <a:t>7.7ล้าน ตร.กม.</a:t>
              </a:r>
              <a:endParaRPr lang="en-US" altLang="en-US">
                <a:solidFill>
                  <a:srgbClr val="0000FF"/>
                </a:solidFill>
              </a:endParaRPr>
            </a:p>
          </p:txBody>
        </p:sp>
        <p:pic>
          <p:nvPicPr>
            <p:cNvPr id="5147" name="Picture 16" descr="Australia">
              <a:extLst>
                <a:ext uri="{FF2B5EF4-FFF2-40B4-BE49-F238E27FC236}">
                  <a16:creationId xmlns:a16="http://schemas.microsoft.com/office/drawing/2014/main" id="{DAEFE6F4-F576-4131-BE6F-0645D900F2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2976"/>
              <a:ext cx="432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39966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25" name="Group 15">
            <a:extLst>
              <a:ext uri="{FF2B5EF4-FFF2-40B4-BE49-F238E27FC236}">
                <a16:creationId xmlns:a16="http://schemas.microsoft.com/office/drawing/2014/main" id="{CF72B79D-6D53-4F95-9AA9-8F1C865B19DE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914400"/>
            <a:ext cx="2209800" cy="609600"/>
            <a:chOff x="1680" y="624"/>
            <a:chExt cx="1200" cy="384"/>
          </a:xfrm>
        </p:grpSpPr>
        <p:sp>
          <p:nvSpPr>
            <p:cNvPr id="32776" name="AutoShape 8">
              <a:extLst>
                <a:ext uri="{FF2B5EF4-FFF2-40B4-BE49-F238E27FC236}">
                  <a16:creationId xmlns:a16="http://schemas.microsoft.com/office/drawing/2014/main" id="{B8A797DF-FA06-4E58-818C-0984E6295E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624"/>
              <a:ext cx="1200" cy="384"/>
            </a:xfrm>
            <a:prstGeom prst="wedgeRoundRectCallout">
              <a:avLst>
                <a:gd name="adj1" fmla="val 57083"/>
                <a:gd name="adj2" fmla="val 55731"/>
                <a:gd name="adj3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r>
                <a:rPr lang="en-US" sz="1600"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itchFamily="18" charset="0"/>
                </a:rPr>
                <a:t>    EU-25</a:t>
              </a:r>
            </a:p>
            <a:p>
              <a:pPr algn="ctr">
                <a:defRPr/>
              </a:pPr>
              <a:r>
                <a:rPr lang="th-TH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Angsana New" pitchFamily="18" charset="-34"/>
                </a:rPr>
                <a:t>4.0 ล้าน ตร.กม.</a:t>
              </a:r>
              <a:endPara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endParaRPr>
            </a:p>
          </p:txBody>
        </p:sp>
        <p:pic>
          <p:nvPicPr>
            <p:cNvPr id="5145" name="Picture 13" descr="eu">
              <a:extLst>
                <a:ext uri="{FF2B5EF4-FFF2-40B4-BE49-F238E27FC236}">
                  <a16:creationId xmlns:a16="http://schemas.microsoft.com/office/drawing/2014/main" id="{DB2A2BA9-E73E-4373-880D-D0C9015CFB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0" y="624"/>
              <a:ext cx="384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26" name="Group 25">
            <a:extLst>
              <a:ext uri="{FF2B5EF4-FFF2-40B4-BE49-F238E27FC236}">
                <a16:creationId xmlns:a16="http://schemas.microsoft.com/office/drawing/2014/main" id="{65F169E5-9225-4348-A1C7-79C927982900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2895600"/>
            <a:ext cx="1905000" cy="914400"/>
            <a:chOff x="288" y="1824"/>
            <a:chExt cx="1008" cy="576"/>
          </a:xfrm>
        </p:grpSpPr>
        <p:sp>
          <p:nvSpPr>
            <p:cNvPr id="32775" name="AutoShape 7">
              <a:extLst>
                <a:ext uri="{FF2B5EF4-FFF2-40B4-BE49-F238E27FC236}">
                  <a16:creationId xmlns:a16="http://schemas.microsoft.com/office/drawing/2014/main" id="{0B36D1F2-8FA3-497F-85DE-64998871F0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1824"/>
              <a:ext cx="1008" cy="576"/>
            </a:xfrm>
            <a:prstGeom prst="wedgeRoundRectCallout">
              <a:avLst>
                <a:gd name="adj1" fmla="val 51685"/>
                <a:gd name="adj2" fmla="val -132120"/>
                <a:gd name="adj3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r>
                <a:rPr lang="th-TH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Angsana New" pitchFamily="18" charset="-34"/>
                </a:rPr>
                <a:t>9.3 ล้าน ตร.กม.</a:t>
              </a:r>
              <a:endPara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endParaRPr>
            </a:p>
          </p:txBody>
        </p:sp>
        <p:pic>
          <p:nvPicPr>
            <p:cNvPr id="5143" name="Picture 17" descr="United%20States%20of%20America">
              <a:extLst>
                <a:ext uri="{FF2B5EF4-FFF2-40B4-BE49-F238E27FC236}">
                  <a16:creationId xmlns:a16="http://schemas.microsoft.com/office/drawing/2014/main" id="{36675E91-EAD0-4B0E-96C4-7F9B3F8E6E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2112"/>
              <a:ext cx="43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27" name="Group 23">
            <a:extLst>
              <a:ext uri="{FF2B5EF4-FFF2-40B4-BE49-F238E27FC236}">
                <a16:creationId xmlns:a16="http://schemas.microsoft.com/office/drawing/2014/main" id="{8268DF38-573C-4A18-9473-074FD9796098}"/>
              </a:ext>
            </a:extLst>
          </p:cNvPr>
          <p:cNvGrpSpPr>
            <a:grpSpLocks/>
          </p:cNvGrpSpPr>
          <p:nvPr/>
        </p:nvGrpSpPr>
        <p:grpSpPr bwMode="auto">
          <a:xfrm>
            <a:off x="4495800" y="762000"/>
            <a:ext cx="2667000" cy="609600"/>
            <a:chOff x="3072" y="480"/>
            <a:chExt cx="1440" cy="384"/>
          </a:xfrm>
        </p:grpSpPr>
        <p:sp>
          <p:nvSpPr>
            <p:cNvPr id="32773" name="AutoShape 5">
              <a:extLst>
                <a:ext uri="{FF2B5EF4-FFF2-40B4-BE49-F238E27FC236}">
                  <a16:creationId xmlns:a16="http://schemas.microsoft.com/office/drawing/2014/main" id="{639AA428-DE9F-455A-A570-914286BB44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2" y="480"/>
              <a:ext cx="1440" cy="384"/>
            </a:xfrm>
            <a:prstGeom prst="wedgeRoundRectCallout">
              <a:avLst>
                <a:gd name="adj1" fmla="val 22917"/>
                <a:gd name="adj2" fmla="val 148176"/>
                <a:gd name="adj3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r>
                <a:rPr lang="th-TH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Angsana New" pitchFamily="18" charset="-34"/>
                </a:rPr>
                <a:t>9.5 ล้าน ตร.กม.</a:t>
              </a:r>
              <a:endPara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endParaRPr>
            </a:p>
          </p:txBody>
        </p:sp>
        <p:pic>
          <p:nvPicPr>
            <p:cNvPr id="5141" name="Picture 18" descr="China">
              <a:extLst>
                <a:ext uri="{FF2B5EF4-FFF2-40B4-BE49-F238E27FC236}">
                  <a16:creationId xmlns:a16="http://schemas.microsoft.com/office/drawing/2014/main" id="{2122B0C6-2CD8-4ADE-BD8A-4C9BB5988E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4" y="528"/>
              <a:ext cx="432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28" name="Group 27">
            <a:extLst>
              <a:ext uri="{FF2B5EF4-FFF2-40B4-BE49-F238E27FC236}">
                <a16:creationId xmlns:a16="http://schemas.microsoft.com/office/drawing/2014/main" id="{F90804A3-970F-48B1-84EF-3AC49855DE9A}"/>
              </a:ext>
            </a:extLst>
          </p:cNvPr>
          <p:cNvGrpSpPr>
            <a:grpSpLocks/>
          </p:cNvGrpSpPr>
          <p:nvPr/>
        </p:nvGrpSpPr>
        <p:grpSpPr bwMode="auto">
          <a:xfrm>
            <a:off x="3581400" y="2895600"/>
            <a:ext cx="1905000" cy="838200"/>
            <a:chOff x="2448" y="1824"/>
            <a:chExt cx="1008" cy="528"/>
          </a:xfrm>
        </p:grpSpPr>
        <p:sp>
          <p:nvSpPr>
            <p:cNvPr id="32774" name="AutoShape 6">
              <a:extLst>
                <a:ext uri="{FF2B5EF4-FFF2-40B4-BE49-F238E27FC236}">
                  <a16:creationId xmlns:a16="http://schemas.microsoft.com/office/drawing/2014/main" id="{36B52B8C-DEB1-4116-8EB1-F200068E51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1824"/>
              <a:ext cx="1008" cy="528"/>
            </a:xfrm>
            <a:prstGeom prst="wedgeRoundRectCallout">
              <a:avLst>
                <a:gd name="adj1" fmla="val 89681"/>
                <a:gd name="adj2" fmla="val -104356"/>
                <a:gd name="adj3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r>
                <a:rPr lang="th-TH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Angsana New" pitchFamily="18" charset="-34"/>
                </a:rPr>
                <a:t>3.2 ล้าน ตร.กม.</a:t>
              </a:r>
              <a:endPara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endParaRPr>
            </a:p>
          </p:txBody>
        </p:sp>
        <p:pic>
          <p:nvPicPr>
            <p:cNvPr id="5139" name="Picture 19" descr="India">
              <a:extLst>
                <a:ext uri="{FF2B5EF4-FFF2-40B4-BE49-F238E27FC236}">
                  <a16:creationId xmlns:a16="http://schemas.microsoft.com/office/drawing/2014/main" id="{30CC2F55-0082-46E9-A456-B48E314610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2064"/>
              <a:ext cx="432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29" name="Group 24">
            <a:extLst>
              <a:ext uri="{FF2B5EF4-FFF2-40B4-BE49-F238E27FC236}">
                <a16:creationId xmlns:a16="http://schemas.microsoft.com/office/drawing/2014/main" id="{90541CF6-249D-45B6-800C-02EB04518CA8}"/>
              </a:ext>
            </a:extLst>
          </p:cNvPr>
          <p:cNvGrpSpPr>
            <a:grpSpLocks/>
          </p:cNvGrpSpPr>
          <p:nvPr/>
        </p:nvGrpSpPr>
        <p:grpSpPr bwMode="auto">
          <a:xfrm>
            <a:off x="6934200" y="2743200"/>
            <a:ext cx="2209800" cy="609600"/>
            <a:chOff x="4464" y="1584"/>
            <a:chExt cx="1152" cy="384"/>
          </a:xfrm>
        </p:grpSpPr>
        <p:sp>
          <p:nvSpPr>
            <p:cNvPr id="32777" name="AutoShape 9">
              <a:extLst>
                <a:ext uri="{FF2B5EF4-FFF2-40B4-BE49-F238E27FC236}">
                  <a16:creationId xmlns:a16="http://schemas.microsoft.com/office/drawing/2014/main" id="{543FEBC9-1017-4F8C-85B1-83A0BA941C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4" y="1584"/>
              <a:ext cx="1152" cy="384"/>
            </a:xfrm>
            <a:prstGeom prst="wedgeRoundRectCallout">
              <a:avLst>
                <a:gd name="adj1" fmla="val -67449"/>
                <a:gd name="adj2" fmla="val 3648"/>
                <a:gd name="adj3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r>
                <a:rPr lang="en-US" sz="1400">
                  <a:effectLst>
                    <a:outerShdw blurRad="38100" dist="38100" dir="2700000" algn="tl">
                      <a:srgbClr val="C0C0C0"/>
                    </a:outerShdw>
                  </a:effectLst>
                  <a:cs typeface="Angsana New" pitchFamily="18" charset="-34"/>
                </a:rPr>
                <a:t>ASEAN 10</a:t>
              </a:r>
              <a:endParaRPr lang="th-TH" sz="1400">
                <a:effectLst>
                  <a:outerShdw blurRad="38100" dist="38100" dir="2700000" algn="tl">
                    <a:srgbClr val="C0C0C0"/>
                  </a:outerShdw>
                </a:effectLst>
                <a:cs typeface="Angsana New" pitchFamily="18" charset="-34"/>
              </a:endParaRPr>
            </a:p>
            <a:p>
              <a:pPr algn="ctr">
                <a:defRPr/>
              </a:pPr>
              <a:r>
                <a:rPr lang="th-TH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Angsana New" pitchFamily="18" charset="-34"/>
                </a:rPr>
                <a:t>4.4 ล้าน ตร.กม.</a:t>
              </a:r>
              <a:endPara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endParaRPr>
            </a:p>
          </p:txBody>
        </p:sp>
        <p:pic>
          <p:nvPicPr>
            <p:cNvPr id="5137" name="Picture 20" descr="asean">
              <a:extLst>
                <a:ext uri="{FF2B5EF4-FFF2-40B4-BE49-F238E27FC236}">
                  <a16:creationId xmlns:a16="http://schemas.microsoft.com/office/drawing/2014/main" id="{E7895F90-826D-4B03-80CA-9D4E229E82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4" y="1584"/>
              <a:ext cx="432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30" name="Group 40">
            <a:extLst>
              <a:ext uri="{FF2B5EF4-FFF2-40B4-BE49-F238E27FC236}">
                <a16:creationId xmlns:a16="http://schemas.microsoft.com/office/drawing/2014/main" id="{C6FD9704-96A1-43D8-A7F6-7229E6ADFF5A}"/>
              </a:ext>
            </a:extLst>
          </p:cNvPr>
          <p:cNvGrpSpPr>
            <a:grpSpLocks/>
          </p:cNvGrpSpPr>
          <p:nvPr/>
        </p:nvGrpSpPr>
        <p:grpSpPr bwMode="auto">
          <a:xfrm>
            <a:off x="7239000" y="457200"/>
            <a:ext cx="1905000" cy="762000"/>
            <a:chOff x="4560" y="288"/>
            <a:chExt cx="1200" cy="480"/>
          </a:xfrm>
        </p:grpSpPr>
        <p:sp>
          <p:nvSpPr>
            <p:cNvPr id="32778" name="AutoShape 10">
              <a:extLst>
                <a:ext uri="{FF2B5EF4-FFF2-40B4-BE49-F238E27FC236}">
                  <a16:creationId xmlns:a16="http://schemas.microsoft.com/office/drawing/2014/main" id="{A5C54209-025A-4604-BDDF-3D7B2B5BC2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" y="288"/>
              <a:ext cx="1200" cy="480"/>
            </a:xfrm>
            <a:prstGeom prst="wedgeRoundRectCallout">
              <a:avLst>
                <a:gd name="adj1" fmla="val -42519"/>
                <a:gd name="adj2" fmla="val 142917"/>
                <a:gd name="adj3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 sz="2000">
                <a:effectLst>
                  <a:outerShdw blurRad="38100" dist="38100" dir="2700000" algn="tl">
                    <a:srgbClr val="C0C0C0"/>
                  </a:outerShdw>
                </a:effectLst>
                <a:cs typeface="Angsana New" pitchFamily="18" charset="-34"/>
              </a:endParaRPr>
            </a:p>
            <a:p>
              <a:pPr algn="ctr">
                <a:defRPr/>
              </a:pPr>
              <a:r>
                <a:rPr lang="th-TH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Angsana New" pitchFamily="18" charset="-34"/>
                </a:rPr>
                <a:t>0.3 ล้าน ตร.กม.</a:t>
              </a:r>
              <a:endPara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endParaRPr>
            </a:p>
          </p:txBody>
        </p:sp>
        <p:pic>
          <p:nvPicPr>
            <p:cNvPr id="5135" name="Picture 21" descr="Japan">
              <a:extLst>
                <a:ext uri="{FF2B5EF4-FFF2-40B4-BE49-F238E27FC236}">
                  <a16:creationId xmlns:a16="http://schemas.microsoft.com/office/drawing/2014/main" id="{E10E47A2-FE36-4623-9479-84D3275F7B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2" y="336"/>
              <a:ext cx="491" cy="21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</p:grpSp>
      <p:sp>
        <p:nvSpPr>
          <p:cNvPr id="5131" name="Rectangle 28">
            <a:extLst>
              <a:ext uri="{FF2B5EF4-FFF2-40B4-BE49-F238E27FC236}">
                <a16:creationId xmlns:a16="http://schemas.microsoft.com/office/drawing/2014/main" id="{060B726E-8591-4975-984C-902B6B6D72C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86000" y="228600"/>
            <a:ext cx="4572000" cy="381000"/>
          </a:xfrm>
        </p:spPr>
        <p:txBody>
          <a:bodyPr/>
          <a:lstStyle/>
          <a:p>
            <a:pPr eaLnBrk="1" hangingPunct="1"/>
            <a:r>
              <a:rPr lang="th-TH" altLang="en-US" sz="3200" b="1">
                <a:cs typeface="Browallia New" panose="020B0604020202020204" pitchFamily="34" charset="-34"/>
              </a:rPr>
              <a:t>ขนาดพื้นที่ประเทศ</a:t>
            </a:r>
          </a:p>
        </p:txBody>
      </p:sp>
      <p:sp>
        <p:nvSpPr>
          <p:cNvPr id="32806" name="AutoShape 38">
            <a:extLst>
              <a:ext uri="{FF2B5EF4-FFF2-40B4-BE49-F238E27FC236}">
                <a16:creationId xmlns:a16="http://schemas.microsoft.com/office/drawing/2014/main" id="{CD6A77F6-FA3B-4267-9EAC-B7E2803DFA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5410200"/>
            <a:ext cx="2743200" cy="609600"/>
          </a:xfrm>
          <a:prstGeom prst="wedgeRoundRectCallout">
            <a:avLst>
              <a:gd name="adj1" fmla="val 28648"/>
              <a:gd name="adj2" fmla="val -163542"/>
              <a:gd name="adj3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eaLnBrk="1" hangingPunct="1"/>
            <a:r>
              <a:rPr lang="th-TH" altLang="en-US">
                <a:solidFill>
                  <a:srgbClr val="0000FF"/>
                </a:solidFill>
                <a:latin typeface="Angsana New" panose="02020603050405020304" pitchFamily="18" charset="-34"/>
              </a:rPr>
              <a:t>2.6 ล้าน ตร.กม.</a:t>
            </a:r>
          </a:p>
        </p:txBody>
      </p:sp>
      <p:pic>
        <p:nvPicPr>
          <p:cNvPr id="5133" name="Picture 39" descr="nz-flag">
            <a:extLst>
              <a:ext uri="{FF2B5EF4-FFF2-40B4-BE49-F238E27FC236}">
                <a16:creationId xmlns:a16="http://schemas.microsoft.com/office/drawing/2014/main" id="{19FC38CE-AD06-4493-857B-D0DC70465C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486400"/>
            <a:ext cx="685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2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2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9" grpId="0" animBg="1" autoUpdateAnimBg="0"/>
      <p:bldP spid="3280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3">
            <a:extLst>
              <a:ext uri="{FF2B5EF4-FFF2-40B4-BE49-F238E27FC236}">
                <a16:creationId xmlns:a16="http://schemas.microsoft.com/office/drawing/2014/main" id="{ED8333C6-2147-4F03-BBDE-EBF927FEDF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838200"/>
            <a:ext cx="4267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h-TH" altLang="en-US" sz="3600" b="0">
                <a:solidFill>
                  <a:schemeClr val="accent2"/>
                </a:solidFill>
              </a:rPr>
              <a:t>ผู้นำเข้าออสเตรเลีย</a:t>
            </a:r>
            <a:r>
              <a:rPr lang="en-US" altLang="en-US" sz="3600" b="0">
                <a:solidFill>
                  <a:schemeClr val="accent2"/>
                </a:solidFill>
              </a:rPr>
              <a:t>-</a:t>
            </a:r>
            <a:r>
              <a:rPr lang="th-TH" altLang="en-US" sz="3600" b="0">
                <a:solidFill>
                  <a:schemeClr val="accent2"/>
                </a:solidFill>
              </a:rPr>
              <a:t>นิวซีแลนด์  </a:t>
            </a:r>
          </a:p>
        </p:txBody>
      </p:sp>
      <p:sp>
        <p:nvSpPr>
          <p:cNvPr id="52228" name="Text Box 4">
            <a:extLst>
              <a:ext uri="{FF2B5EF4-FFF2-40B4-BE49-F238E27FC236}">
                <a16:creationId xmlns:a16="http://schemas.microsoft.com/office/drawing/2014/main" id="{1A6F452A-C76C-4F93-B3F4-40199E91AB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524000"/>
            <a:ext cx="7162800" cy="579438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h-TH" altLang="en-US" sz="3200" b="0">
                <a:latin typeface="Angsana New" panose="02020603050405020304" pitchFamily="18" charset="-34"/>
                <a:cs typeface="Angsana New" panose="02020603050405020304" pitchFamily="18" charset="-34"/>
              </a:rPr>
              <a:t>ราคา  - </a:t>
            </a:r>
            <a:r>
              <a:rPr lang="en-US" altLang="en-US" sz="3200" b="0">
                <a:latin typeface="Angsana New" panose="02020603050405020304" pitchFamily="18" charset="-34"/>
                <a:cs typeface="Angsana New" panose="02020603050405020304" pitchFamily="18" charset="-34"/>
              </a:rPr>
              <a:t>Three Golden Rules : “Price, price &amp; price”</a:t>
            </a:r>
            <a:r>
              <a:rPr lang="th-TH" altLang="en-US" sz="3200" b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endParaRPr lang="en-US" altLang="en-US" sz="3200" b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52229" name="Text Box 5">
            <a:extLst>
              <a:ext uri="{FF2B5EF4-FFF2-40B4-BE49-F238E27FC236}">
                <a16:creationId xmlns:a16="http://schemas.microsoft.com/office/drawing/2014/main" id="{1B36A482-C667-4E3F-8A79-3F5DAE5E2E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590800"/>
            <a:ext cx="6172200" cy="10668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h-TH" altLang="en-US" sz="3200" b="0">
                <a:latin typeface="Angsana New" panose="02020603050405020304" pitchFamily="18" charset="-34"/>
                <a:cs typeface="Angsana New" panose="02020603050405020304" pitchFamily="18" charset="-34"/>
              </a:rPr>
              <a:t>คาดหวังราคาที่ต่ำกว่าราคาที่เสนอขายไปยังสหรัฐฯ-ยุโรป</a:t>
            </a:r>
            <a:r>
              <a:rPr lang="en-US" altLang="en-US" sz="3200" b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</a:p>
        </p:txBody>
      </p:sp>
      <p:sp>
        <p:nvSpPr>
          <p:cNvPr id="52230" name="Text Box 6">
            <a:extLst>
              <a:ext uri="{FF2B5EF4-FFF2-40B4-BE49-F238E27FC236}">
                <a16:creationId xmlns:a16="http://schemas.microsoft.com/office/drawing/2014/main" id="{2F8A27CA-F9B4-4825-B693-EF6EDFB94D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057400"/>
            <a:ext cx="6172200" cy="519113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h-TH" altLang="en-US" b="0">
                <a:latin typeface="Angsana New" panose="02020603050405020304" pitchFamily="18" charset="-34"/>
                <a:cs typeface="Angsana New" panose="02020603050405020304" pitchFamily="18" charset="-34"/>
              </a:rPr>
              <a:t>การแข่งขันสูง </a:t>
            </a:r>
            <a:endParaRPr lang="en-US" altLang="en-US" b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52234" name="Text Box 10">
            <a:extLst>
              <a:ext uri="{FF2B5EF4-FFF2-40B4-BE49-F238E27FC236}">
                <a16:creationId xmlns:a16="http://schemas.microsoft.com/office/drawing/2014/main" id="{A6DC6A5F-B363-4FC0-AA72-8F31594B62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3124200"/>
            <a:ext cx="6172200" cy="579438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0">
                <a:latin typeface="Angsana New" panose="02020603050405020304" pitchFamily="18" charset="-34"/>
                <a:cs typeface="Angsana New" panose="02020603050405020304" pitchFamily="18" charset="-34"/>
              </a:rPr>
              <a:t>Marks-up </a:t>
            </a:r>
            <a:r>
              <a:rPr lang="th-TH" altLang="en-US" sz="3200" b="0">
                <a:latin typeface="Angsana New" panose="02020603050405020304" pitchFamily="18" charset="-34"/>
                <a:cs typeface="Angsana New" panose="02020603050405020304" pitchFamily="18" charset="-34"/>
              </a:rPr>
              <a:t>ค่อนข้างสูง</a:t>
            </a:r>
          </a:p>
        </p:txBody>
      </p:sp>
      <p:sp>
        <p:nvSpPr>
          <p:cNvPr id="52235" name="Text Box 11">
            <a:extLst>
              <a:ext uri="{FF2B5EF4-FFF2-40B4-BE49-F238E27FC236}">
                <a16:creationId xmlns:a16="http://schemas.microsoft.com/office/drawing/2014/main" id="{495B2E6E-D228-4C5A-B058-0AA02B4BEC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4419600"/>
            <a:ext cx="7239000" cy="519113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h-TH" altLang="en-US" b="0"/>
              <a:t>คุณภาพ</a:t>
            </a:r>
          </a:p>
        </p:txBody>
      </p:sp>
      <p:sp>
        <p:nvSpPr>
          <p:cNvPr id="52236" name="Text Box 12">
            <a:extLst>
              <a:ext uri="{FF2B5EF4-FFF2-40B4-BE49-F238E27FC236}">
                <a16:creationId xmlns:a16="http://schemas.microsoft.com/office/drawing/2014/main" id="{6DFA0709-2021-47C1-A4C5-5902AE296E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3657600"/>
            <a:ext cx="6172200" cy="579438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h-TH" altLang="en-US" sz="3200" b="0">
                <a:latin typeface="Angsana New" panose="02020603050405020304" pitchFamily="18" charset="-34"/>
                <a:cs typeface="Angsana New" panose="02020603050405020304" pitchFamily="18" charset="-34"/>
              </a:rPr>
              <a:t>จะเมินหนีถ้าเห็นว่าเป็น </a:t>
            </a:r>
            <a:r>
              <a:rPr lang="en-US" altLang="en-US" sz="3200" b="0">
                <a:latin typeface="Angsana New" panose="02020603050405020304" pitchFamily="18" charset="-34"/>
                <a:cs typeface="Angsana New" panose="02020603050405020304" pitchFamily="18" charset="-34"/>
              </a:rPr>
              <a:t>“Unrealistic Price”</a:t>
            </a:r>
            <a:endParaRPr lang="th-TH" altLang="en-US" sz="3200" b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52237" name="Text Box 13">
            <a:extLst>
              <a:ext uri="{FF2B5EF4-FFF2-40B4-BE49-F238E27FC236}">
                <a16:creationId xmlns:a16="http://schemas.microsoft.com/office/drawing/2014/main" id="{9F5E4686-AA8A-4BCA-91EC-B69B880329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5486400"/>
            <a:ext cx="6172200" cy="519113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h-TH" altLang="en-US" b="0"/>
              <a:t>สินค้าคุณภาพดี ราคาแพง จะได้ </a:t>
            </a:r>
            <a:r>
              <a:rPr lang="en-US" altLang="en-US" sz="2400" b="0"/>
              <a:t>margin</a:t>
            </a:r>
            <a:r>
              <a:rPr lang="en-US" altLang="en-US" b="0"/>
              <a:t> </a:t>
            </a:r>
            <a:r>
              <a:rPr lang="th-TH" altLang="en-US" b="0"/>
              <a:t>สูงกว่า</a:t>
            </a:r>
            <a:endParaRPr lang="en-US" altLang="en-US" b="0"/>
          </a:p>
        </p:txBody>
      </p:sp>
      <p:sp>
        <p:nvSpPr>
          <p:cNvPr id="52238" name="Text Box 14">
            <a:extLst>
              <a:ext uri="{FF2B5EF4-FFF2-40B4-BE49-F238E27FC236}">
                <a16:creationId xmlns:a16="http://schemas.microsoft.com/office/drawing/2014/main" id="{DB58A229-44C9-4096-A217-5867150BBC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4953000"/>
            <a:ext cx="6172200" cy="519113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0"/>
              <a:t>Value for Money</a:t>
            </a:r>
            <a:r>
              <a:rPr lang="en-US" altLang="en-US" b="0"/>
              <a:t> </a:t>
            </a:r>
          </a:p>
        </p:txBody>
      </p:sp>
      <p:sp>
        <p:nvSpPr>
          <p:cNvPr id="41995" name="Text Box 16">
            <a:extLst>
              <a:ext uri="{FF2B5EF4-FFF2-40B4-BE49-F238E27FC236}">
                <a16:creationId xmlns:a16="http://schemas.microsoft.com/office/drawing/2014/main" id="{3F7FE498-F188-4F6D-ADDC-E6BBB24F5B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0"/>
            <a:ext cx="6400800" cy="396875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0" i="1">
                <a:latin typeface="Comic Sans MS" panose="030F0702030302020204" pitchFamily="66" charset="0"/>
              </a:rPr>
              <a:t>How to do business with Australia &amp; New Zealand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2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2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2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2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2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8" grpId="0" animBg="1" autoUpdateAnimBg="0"/>
      <p:bldP spid="52229" grpId="0" animBg="1" autoUpdateAnimBg="0"/>
      <p:bldP spid="52230" grpId="0" animBg="1" autoUpdateAnimBg="0"/>
      <p:bldP spid="52234" grpId="0" animBg="1" autoUpdateAnimBg="0"/>
      <p:bldP spid="52235" grpId="0" animBg="1" autoUpdateAnimBg="0"/>
      <p:bldP spid="52236" grpId="0" animBg="1" autoUpdateAnimBg="0"/>
      <p:bldP spid="52237" grpId="0" animBg="1" autoUpdateAnimBg="0"/>
      <p:bldP spid="52238" grpId="0" animBg="1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>
            <a:extLst>
              <a:ext uri="{FF2B5EF4-FFF2-40B4-BE49-F238E27FC236}">
                <a16:creationId xmlns:a16="http://schemas.microsoft.com/office/drawing/2014/main" id="{0EDAB487-BE28-443A-9F1D-5AE4738A44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447800"/>
            <a:ext cx="6019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b="0">
              <a:cs typeface="Angsana New" panose="02020603050405020304" pitchFamily="18" charset="-34"/>
            </a:endParaRPr>
          </a:p>
        </p:txBody>
      </p:sp>
      <p:sp>
        <p:nvSpPr>
          <p:cNvPr id="43011" name="Text Box 3">
            <a:extLst>
              <a:ext uri="{FF2B5EF4-FFF2-40B4-BE49-F238E27FC236}">
                <a16:creationId xmlns:a16="http://schemas.microsoft.com/office/drawing/2014/main" id="{24081F5F-CAE5-4E60-A6E3-F012603E1B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838200"/>
            <a:ext cx="5029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h-TH" altLang="en-US" sz="3600" b="0">
                <a:solidFill>
                  <a:schemeClr val="accent2"/>
                </a:solidFill>
              </a:rPr>
              <a:t>ผู้นำเข้าออสเตรเลีย</a:t>
            </a:r>
            <a:r>
              <a:rPr lang="en-US" altLang="en-US" sz="3600" b="0">
                <a:solidFill>
                  <a:schemeClr val="accent2"/>
                </a:solidFill>
              </a:rPr>
              <a:t>-</a:t>
            </a:r>
            <a:r>
              <a:rPr lang="th-TH" altLang="en-US" sz="3600" b="0">
                <a:solidFill>
                  <a:schemeClr val="accent2"/>
                </a:solidFill>
              </a:rPr>
              <a:t>นิวซีแลนด์  </a:t>
            </a:r>
          </a:p>
        </p:txBody>
      </p:sp>
      <p:sp>
        <p:nvSpPr>
          <p:cNvPr id="108548" name="Text Box 4">
            <a:extLst>
              <a:ext uri="{FF2B5EF4-FFF2-40B4-BE49-F238E27FC236}">
                <a16:creationId xmlns:a16="http://schemas.microsoft.com/office/drawing/2014/main" id="{EB1B810A-62C3-43B1-AB26-E878AB24E9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2743200"/>
            <a:ext cx="7162800" cy="519113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h-TH" altLang="en-US" b="0"/>
              <a:t>ความไว้เนื้อเชื่อใจ   - </a:t>
            </a:r>
            <a:r>
              <a:rPr lang="en-US" altLang="en-US" sz="2400" b="0"/>
              <a:t>Reliability</a:t>
            </a:r>
            <a:r>
              <a:rPr lang="th-TH" altLang="en-US" sz="2400" b="0"/>
              <a:t> </a:t>
            </a:r>
            <a:endParaRPr lang="en-US" altLang="en-US" sz="2400" b="0"/>
          </a:p>
        </p:txBody>
      </p:sp>
      <p:sp>
        <p:nvSpPr>
          <p:cNvPr id="108549" name="Text Box 5">
            <a:extLst>
              <a:ext uri="{FF2B5EF4-FFF2-40B4-BE49-F238E27FC236}">
                <a16:creationId xmlns:a16="http://schemas.microsoft.com/office/drawing/2014/main" id="{C4914A50-30C7-4367-84E2-77A623EAC6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3810000"/>
            <a:ext cx="6172200" cy="519113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h-TH" altLang="en-US" b="0"/>
              <a:t>แต่หวังให้คู่ค้า ต้องคง </a:t>
            </a:r>
            <a:r>
              <a:rPr lang="en-US" altLang="en-US" sz="2400" b="0"/>
              <a:t>Competitiveness</a:t>
            </a:r>
            <a:r>
              <a:rPr lang="th-TH" altLang="en-US" sz="2400" b="0"/>
              <a:t> </a:t>
            </a:r>
            <a:r>
              <a:rPr lang="th-TH" altLang="en-US" b="0"/>
              <a:t>อยู่เสมอ</a:t>
            </a:r>
            <a:r>
              <a:rPr lang="en-US" altLang="en-US" b="0"/>
              <a:t> </a:t>
            </a:r>
          </a:p>
        </p:txBody>
      </p:sp>
      <p:sp>
        <p:nvSpPr>
          <p:cNvPr id="108550" name="Text Box 6">
            <a:extLst>
              <a:ext uri="{FF2B5EF4-FFF2-40B4-BE49-F238E27FC236}">
                <a16:creationId xmlns:a16="http://schemas.microsoft.com/office/drawing/2014/main" id="{C030EA82-40DA-41F4-981B-15A818C4EC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3276600"/>
            <a:ext cx="6172200" cy="519113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h-TH" altLang="en-US" b="0"/>
              <a:t>ชอบ </a:t>
            </a:r>
            <a:r>
              <a:rPr lang="en-US" altLang="en-US" b="0"/>
              <a:t>“</a:t>
            </a:r>
            <a:r>
              <a:rPr lang="th-TH" altLang="en-US" b="0"/>
              <a:t>ธุรกิจระยะยาว</a:t>
            </a:r>
            <a:r>
              <a:rPr lang="en-US" altLang="en-US" b="0"/>
              <a:t>”</a:t>
            </a:r>
            <a:r>
              <a:rPr lang="th-TH" altLang="en-US" b="0"/>
              <a:t>  </a:t>
            </a:r>
            <a:r>
              <a:rPr lang="en-US" altLang="en-US" b="0"/>
              <a:t>“</a:t>
            </a:r>
            <a:r>
              <a:rPr lang="th-TH" altLang="en-US" b="0"/>
              <a:t>รักเดียวใจเดียว</a:t>
            </a:r>
            <a:r>
              <a:rPr lang="en-US" altLang="en-US" b="0"/>
              <a:t>”</a:t>
            </a:r>
            <a:r>
              <a:rPr lang="th-TH" altLang="en-US" b="0"/>
              <a:t> </a:t>
            </a:r>
            <a:endParaRPr lang="en-US" altLang="en-US" b="0"/>
          </a:p>
        </p:txBody>
      </p:sp>
      <p:sp>
        <p:nvSpPr>
          <p:cNvPr id="108551" name="Text Box 7">
            <a:extLst>
              <a:ext uri="{FF2B5EF4-FFF2-40B4-BE49-F238E27FC236}">
                <a16:creationId xmlns:a16="http://schemas.microsoft.com/office/drawing/2014/main" id="{D5238A41-DCDE-4CCF-B471-23BD77F283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4343400"/>
            <a:ext cx="6172200" cy="519113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h-TH" altLang="en-US" b="0"/>
              <a:t>เริ่มต้นสั่งซื้อเพียงปริมาณน้อย</a:t>
            </a:r>
          </a:p>
        </p:txBody>
      </p:sp>
      <p:sp>
        <p:nvSpPr>
          <p:cNvPr id="108552" name="Text Box 8">
            <a:extLst>
              <a:ext uri="{FF2B5EF4-FFF2-40B4-BE49-F238E27FC236}">
                <a16:creationId xmlns:a16="http://schemas.microsoft.com/office/drawing/2014/main" id="{64D5DCDE-CA15-4F6F-AC34-BCE66B4F82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4953000"/>
            <a:ext cx="7239000" cy="519113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h-TH" altLang="en-US" b="0"/>
              <a:t>ปริมาณสั่งซื้อขั้นต่ำ</a:t>
            </a:r>
          </a:p>
        </p:txBody>
      </p:sp>
      <p:sp>
        <p:nvSpPr>
          <p:cNvPr id="108553" name="Text Box 9">
            <a:extLst>
              <a:ext uri="{FF2B5EF4-FFF2-40B4-BE49-F238E27FC236}">
                <a16:creationId xmlns:a16="http://schemas.microsoft.com/office/drawing/2014/main" id="{3E71E758-5DF6-4F0B-8726-9223A4128B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5486400"/>
            <a:ext cx="6172200" cy="519113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h-TH" altLang="en-US" b="0"/>
              <a:t>มีข้อจำกัด เพราะขนาดประชากร และค่าขนส่งระหว่างเมือง</a:t>
            </a:r>
            <a:endParaRPr lang="en-US" altLang="en-US" b="0"/>
          </a:p>
        </p:txBody>
      </p:sp>
      <p:sp>
        <p:nvSpPr>
          <p:cNvPr id="108554" name="Text Box 10">
            <a:extLst>
              <a:ext uri="{FF2B5EF4-FFF2-40B4-BE49-F238E27FC236}">
                <a16:creationId xmlns:a16="http://schemas.microsoft.com/office/drawing/2014/main" id="{26CCA6C8-A771-4577-A821-673BA98458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6019800"/>
            <a:ext cx="6172200" cy="519113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h-TH" altLang="en-US" b="0"/>
              <a:t>อาจต้องอาศัย</a:t>
            </a:r>
            <a:r>
              <a:rPr lang="th-TH" altLang="en-US" sz="2400" b="0"/>
              <a:t> </a:t>
            </a:r>
            <a:r>
              <a:rPr lang="en-US" altLang="en-US" sz="2400" b="0"/>
              <a:t>consolidated shipment</a:t>
            </a:r>
            <a:endParaRPr lang="en-US" altLang="en-US" b="0"/>
          </a:p>
        </p:txBody>
      </p:sp>
      <p:sp>
        <p:nvSpPr>
          <p:cNvPr id="108555" name="Text Box 11">
            <a:extLst>
              <a:ext uri="{FF2B5EF4-FFF2-40B4-BE49-F238E27FC236}">
                <a16:creationId xmlns:a16="http://schemas.microsoft.com/office/drawing/2014/main" id="{A35DCB53-B9AC-4D56-8001-BD97739DE8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524000"/>
            <a:ext cx="7162800" cy="519113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h-TH" altLang="en-US" b="0"/>
              <a:t>ส่งมอบตรงเวลา</a:t>
            </a:r>
            <a:r>
              <a:rPr lang="th-TH" altLang="en-US" sz="2400" b="0"/>
              <a:t> </a:t>
            </a:r>
            <a:endParaRPr lang="en-US" altLang="en-US" sz="2400" b="0"/>
          </a:p>
        </p:txBody>
      </p:sp>
      <p:sp>
        <p:nvSpPr>
          <p:cNvPr id="108556" name="Text Box 12">
            <a:extLst>
              <a:ext uri="{FF2B5EF4-FFF2-40B4-BE49-F238E27FC236}">
                <a16:creationId xmlns:a16="http://schemas.microsoft.com/office/drawing/2014/main" id="{887DEBDB-EAF7-4019-AF2C-4BE2DDBF8D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057400"/>
            <a:ext cx="6172200" cy="519113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h-TH" altLang="en-US" b="0"/>
              <a:t>โดยเฉพาะสินค้าที่มีฤดูกาล</a:t>
            </a:r>
            <a:endParaRPr lang="en-US" altLang="en-US" b="0"/>
          </a:p>
        </p:txBody>
      </p:sp>
      <p:sp>
        <p:nvSpPr>
          <p:cNvPr id="43021" name="Text Box 13">
            <a:extLst>
              <a:ext uri="{FF2B5EF4-FFF2-40B4-BE49-F238E27FC236}">
                <a16:creationId xmlns:a16="http://schemas.microsoft.com/office/drawing/2014/main" id="{06542662-88D6-4963-B662-9F06FC6F90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0"/>
            <a:ext cx="6400800" cy="396875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0" i="1">
                <a:latin typeface="Comic Sans MS" panose="030F0702030302020204" pitchFamily="66" charset="0"/>
              </a:rPr>
              <a:t>How to do business with Australia &amp; New Zealand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08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8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8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8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8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0" dur="500"/>
                                        <p:tgtEl>
                                          <p:spTgt spid="108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9" dur="500"/>
                                        <p:tgtEl>
                                          <p:spTgt spid="108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8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8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85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85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8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8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8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8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8" grpId="0" animBg="1" autoUpdateAnimBg="0"/>
      <p:bldP spid="108549" grpId="0" animBg="1" autoUpdateAnimBg="0"/>
      <p:bldP spid="108550" grpId="0" animBg="1" autoUpdateAnimBg="0"/>
      <p:bldP spid="108551" grpId="0" animBg="1" autoUpdateAnimBg="0"/>
      <p:bldP spid="108552" grpId="0" animBg="1" autoUpdateAnimBg="0"/>
      <p:bldP spid="108553" grpId="0" animBg="1" autoUpdateAnimBg="0"/>
      <p:bldP spid="108554" grpId="0" animBg="1" autoUpdateAnimBg="0"/>
      <p:bldP spid="108555" grpId="0" animBg="1" autoUpdateAnimBg="0"/>
      <p:bldP spid="108556" grpId="0" animBg="1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3">
            <a:extLst>
              <a:ext uri="{FF2B5EF4-FFF2-40B4-BE49-F238E27FC236}">
                <a16:creationId xmlns:a16="http://schemas.microsoft.com/office/drawing/2014/main" id="{F5758FA2-9A30-4367-90ED-DA83BBEEE5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85800"/>
            <a:ext cx="6096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h-TH" altLang="en-US" sz="3600" b="0"/>
              <a:t>การติดต่อธุรกิจกับ</a:t>
            </a:r>
            <a:r>
              <a:rPr lang="en-US" altLang="en-US" sz="3600" b="0"/>
              <a:t> </a:t>
            </a:r>
            <a:r>
              <a:rPr lang="en-US" altLang="en-US" b="0"/>
              <a:t>“</a:t>
            </a:r>
            <a:r>
              <a:rPr lang="en-US" altLang="en-US">
                <a:solidFill>
                  <a:schemeClr val="accent2"/>
                </a:solidFill>
                <a:latin typeface="Comic Sans MS" panose="030F0702030302020204" pitchFamily="66" charset="0"/>
              </a:rPr>
              <a:t>Aussi &amp; Kiwi</a:t>
            </a:r>
            <a:r>
              <a:rPr lang="en-US" altLang="en-US" b="0"/>
              <a:t>”</a:t>
            </a:r>
            <a:endParaRPr lang="th-TH" altLang="en-US" sz="3600" b="0"/>
          </a:p>
        </p:txBody>
      </p:sp>
      <p:sp>
        <p:nvSpPr>
          <p:cNvPr id="53252" name="Text Box 4">
            <a:extLst>
              <a:ext uri="{FF2B5EF4-FFF2-40B4-BE49-F238E27FC236}">
                <a16:creationId xmlns:a16="http://schemas.microsoft.com/office/drawing/2014/main" id="{5DDB2552-62AC-4318-AA52-5D55383A51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447800"/>
            <a:ext cx="2514600" cy="519113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h-TH" altLang="en-US" b="0"/>
              <a:t>นัดหมายก่อนล่วงหน้า</a:t>
            </a:r>
            <a:endParaRPr lang="en-US" altLang="en-US" b="0"/>
          </a:p>
        </p:txBody>
      </p:sp>
      <p:sp>
        <p:nvSpPr>
          <p:cNvPr id="53253" name="Text Box 5">
            <a:extLst>
              <a:ext uri="{FF2B5EF4-FFF2-40B4-BE49-F238E27FC236}">
                <a16:creationId xmlns:a16="http://schemas.microsoft.com/office/drawing/2014/main" id="{D4B9FECF-A538-4A19-AF1E-4D41E52424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3657600"/>
            <a:ext cx="7543800" cy="519113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h-TH" altLang="en-US" b="0"/>
              <a:t>เริ่มด้วยบรรยากาศง่ายๆกันเอง และเข้าสู่การหารือธุรกิจอย่าให้ช้าเกินไป </a:t>
            </a:r>
            <a:r>
              <a:rPr lang="en-US" altLang="en-US" b="0"/>
              <a:t> </a:t>
            </a:r>
          </a:p>
        </p:txBody>
      </p:sp>
      <p:sp>
        <p:nvSpPr>
          <p:cNvPr id="53254" name="Text Box 6">
            <a:extLst>
              <a:ext uri="{FF2B5EF4-FFF2-40B4-BE49-F238E27FC236}">
                <a16:creationId xmlns:a16="http://schemas.microsoft.com/office/drawing/2014/main" id="{0C1FE709-7E7B-4AB9-B6E9-9270823F1E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3048000"/>
            <a:ext cx="7543800" cy="519113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h-TH" altLang="en-US" b="0"/>
              <a:t>ทำการบ้าน - ข้อมูลพร้อม</a:t>
            </a:r>
            <a:endParaRPr lang="en-US" altLang="en-US" b="0"/>
          </a:p>
        </p:txBody>
      </p:sp>
      <p:sp>
        <p:nvSpPr>
          <p:cNvPr id="53255" name="Text Box 7">
            <a:extLst>
              <a:ext uri="{FF2B5EF4-FFF2-40B4-BE49-F238E27FC236}">
                <a16:creationId xmlns:a16="http://schemas.microsoft.com/office/drawing/2014/main" id="{4960486A-5610-47FC-8808-A78D951BAA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267200"/>
            <a:ext cx="7543800" cy="4572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0">
                <a:latin typeface="Comic Sans MS" panose="030F0702030302020204" pitchFamily="66" charset="0"/>
              </a:rPr>
              <a:t>Sense of humor / Be </a:t>
            </a:r>
            <a:r>
              <a:rPr lang="en-US" altLang="en-US" sz="2400" b="0" i="1">
                <a:latin typeface="Comic Sans MS" panose="030F0702030302020204" pitchFamily="66" charset="0"/>
              </a:rPr>
              <a:t>“businesslike but relaxed”</a:t>
            </a:r>
          </a:p>
        </p:txBody>
      </p:sp>
      <p:sp>
        <p:nvSpPr>
          <p:cNvPr id="53256" name="Text Box 8">
            <a:extLst>
              <a:ext uri="{FF2B5EF4-FFF2-40B4-BE49-F238E27FC236}">
                <a16:creationId xmlns:a16="http://schemas.microsoft.com/office/drawing/2014/main" id="{6A710DB9-EBC1-448B-B8A1-09FD00003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2438400"/>
            <a:ext cx="7543800" cy="519113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h-TH" altLang="en-US" b="0"/>
              <a:t>ตรงต่อเวลานัดหมาย</a:t>
            </a:r>
          </a:p>
        </p:txBody>
      </p:sp>
      <p:sp>
        <p:nvSpPr>
          <p:cNvPr id="53257" name="Text Box 9">
            <a:extLst>
              <a:ext uri="{FF2B5EF4-FFF2-40B4-BE49-F238E27FC236}">
                <a16:creationId xmlns:a16="http://schemas.microsoft.com/office/drawing/2014/main" id="{AEAC1623-A1AC-461D-BA18-D9F01CD1DA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1447800"/>
            <a:ext cx="5562600" cy="4572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h-TH" altLang="en-US" sz="2400"/>
              <a:t>ช่วงที่ควรเลี่ยง ปลาย-ต้นปีภาษี(กลาง มิย.- กลาง กค.)</a:t>
            </a:r>
            <a:endParaRPr lang="en-US" altLang="en-US" sz="2400"/>
          </a:p>
        </p:txBody>
      </p:sp>
      <p:sp>
        <p:nvSpPr>
          <p:cNvPr id="53258" name="Text Box 10">
            <a:extLst>
              <a:ext uri="{FF2B5EF4-FFF2-40B4-BE49-F238E27FC236}">
                <a16:creationId xmlns:a16="http://schemas.microsoft.com/office/drawing/2014/main" id="{28BC5A45-E720-4057-9875-2E560A534C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1905000"/>
            <a:ext cx="5181600" cy="4572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h-TH" altLang="en-US" sz="2400"/>
              <a:t>ช่วงเทศกาลคริสมาสต์-ปีใหม่</a:t>
            </a:r>
            <a:endParaRPr lang="en-US" altLang="en-US" sz="2400"/>
          </a:p>
        </p:txBody>
      </p:sp>
      <p:sp>
        <p:nvSpPr>
          <p:cNvPr id="44042" name="Text Box 12">
            <a:extLst>
              <a:ext uri="{FF2B5EF4-FFF2-40B4-BE49-F238E27FC236}">
                <a16:creationId xmlns:a16="http://schemas.microsoft.com/office/drawing/2014/main" id="{46AFCE97-EAB6-4D17-8187-C34DB4503E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0"/>
            <a:ext cx="6400800" cy="396875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0" i="1">
                <a:latin typeface="Comic Sans MS" panose="030F0702030302020204" pitchFamily="66" charset="0"/>
              </a:rPr>
              <a:t>How to do business with Australia &amp; New Zealand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8" dur="500"/>
                                        <p:tgtEl>
                                          <p:spTgt spid="53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3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8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3" dur="5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 animBg="1" autoUpdateAnimBg="0"/>
      <p:bldP spid="53253" grpId="0" animBg="1" autoUpdateAnimBg="0"/>
      <p:bldP spid="53254" grpId="0" animBg="1" autoUpdateAnimBg="0"/>
      <p:bldP spid="53255" grpId="0" animBg="1" autoUpdateAnimBg="0"/>
      <p:bldP spid="53256" grpId="0" animBg="1" autoUpdateAnimBg="0"/>
      <p:bldP spid="53257" grpId="0" animBg="1" autoUpdateAnimBg="0"/>
      <p:bldP spid="53258" grpId="0" animBg="1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Text Box 4">
            <a:extLst>
              <a:ext uri="{FF2B5EF4-FFF2-40B4-BE49-F238E27FC236}">
                <a16:creationId xmlns:a16="http://schemas.microsoft.com/office/drawing/2014/main" id="{9EDF2A8A-3D28-44CF-89EE-BBC9C99F4C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495800"/>
            <a:ext cx="1905000" cy="579438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h-TH" altLang="en-US" sz="3200" b="0"/>
              <a:t> </a:t>
            </a:r>
            <a:r>
              <a:rPr lang="en-US" altLang="en-US" sz="3200" b="0" i="1">
                <a:solidFill>
                  <a:schemeClr val="accent2"/>
                </a:solidFill>
                <a:latin typeface="Comic Sans MS" panose="030F0702030302020204" pitchFamily="66" charset="0"/>
              </a:rPr>
              <a:t>“Silence</a:t>
            </a:r>
            <a:endParaRPr lang="en-US" altLang="en-US" sz="3200" b="0"/>
          </a:p>
        </p:txBody>
      </p:sp>
      <p:sp>
        <p:nvSpPr>
          <p:cNvPr id="55309" name="Text Box 13">
            <a:extLst>
              <a:ext uri="{FF2B5EF4-FFF2-40B4-BE49-F238E27FC236}">
                <a16:creationId xmlns:a16="http://schemas.microsoft.com/office/drawing/2014/main" id="{DF6C6436-F7E0-4320-AF50-6AA0B2B726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057400"/>
            <a:ext cx="3505200" cy="519113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0" i="1">
                <a:solidFill>
                  <a:schemeClr val="accent2"/>
                </a:solidFill>
                <a:latin typeface="Comic Sans MS" panose="030F0702030302020204" pitchFamily="66" charset="0"/>
              </a:rPr>
              <a:t>They will come…</a:t>
            </a:r>
            <a:endParaRPr lang="en-US" altLang="en-US" sz="2400" b="0" i="1">
              <a:solidFill>
                <a:schemeClr val="accent2"/>
              </a:solidFill>
            </a:endParaRPr>
          </a:p>
        </p:txBody>
      </p:sp>
      <p:sp>
        <p:nvSpPr>
          <p:cNvPr id="55314" name="AutoShape 18">
            <a:extLst>
              <a:ext uri="{FF2B5EF4-FFF2-40B4-BE49-F238E27FC236}">
                <a16:creationId xmlns:a16="http://schemas.microsoft.com/office/drawing/2014/main" id="{36DEEE37-DA70-4CCF-B4EA-3BB7963D2A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1676400"/>
            <a:ext cx="4267200" cy="1219200"/>
          </a:xfrm>
          <a:prstGeom prst="cloudCallout">
            <a:avLst>
              <a:gd name="adj1" fmla="val -59338"/>
              <a:gd name="adj2" fmla="val 9764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algn="ctr" eaLnBrk="1" hangingPunct="1"/>
            <a:r>
              <a:rPr lang="en-US" altLang="en-US" sz="2400" b="0" i="1">
                <a:latin typeface="Comic Sans MS" panose="030F0702030302020204" pitchFamily="66" charset="0"/>
              </a:rPr>
              <a:t>….If you make good products</a:t>
            </a:r>
            <a:endParaRPr lang="th-TH" altLang="en-US" sz="2400" b="0" i="1">
              <a:latin typeface="Comic Sans MS" panose="030F0702030302020204" pitchFamily="66" charset="0"/>
            </a:endParaRPr>
          </a:p>
        </p:txBody>
      </p:sp>
      <p:sp>
        <p:nvSpPr>
          <p:cNvPr id="55315" name="Text Box 19">
            <a:extLst>
              <a:ext uri="{FF2B5EF4-FFF2-40B4-BE49-F238E27FC236}">
                <a16:creationId xmlns:a16="http://schemas.microsoft.com/office/drawing/2014/main" id="{0D5A7D31-35AF-4532-8864-73B2A2E921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276600"/>
            <a:ext cx="7391400" cy="519113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h-TH" altLang="en-US" b="0"/>
              <a:t> </a:t>
            </a:r>
            <a:r>
              <a:rPr lang="th-TH" altLang="en-US" b="0" i="1">
                <a:solidFill>
                  <a:schemeClr val="accent2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b="0" i="1">
                <a:solidFill>
                  <a:schemeClr val="accent2"/>
                </a:solidFill>
                <a:latin typeface="Comic Sans MS" panose="030F0702030302020204" pitchFamily="66" charset="0"/>
              </a:rPr>
              <a:t>Be patient &amp; keep getting in touch ……</a:t>
            </a:r>
            <a:endParaRPr lang="en-US" altLang="en-US" sz="2400" b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45062" name="Text Box 23">
            <a:extLst>
              <a:ext uri="{FF2B5EF4-FFF2-40B4-BE49-F238E27FC236}">
                <a16:creationId xmlns:a16="http://schemas.microsoft.com/office/drawing/2014/main" id="{03F4FD07-7BAF-4812-8B89-E4442BF4E4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340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h-TH" altLang="en-US" sz="3600" b="0" i="1">
                <a:solidFill>
                  <a:schemeClr val="accent2"/>
                </a:solidFill>
              </a:rPr>
              <a:t>    คติประจำใจ ในการทำธุรกิจกับ </a:t>
            </a:r>
            <a:r>
              <a:rPr lang="en-US" altLang="en-US" sz="3200" i="1">
                <a:solidFill>
                  <a:srgbClr val="00CC00"/>
                </a:solidFill>
                <a:latin typeface="Comic Sans MS" panose="030F0702030302020204" pitchFamily="66" charset="0"/>
              </a:rPr>
              <a:t>Aussi </a:t>
            </a:r>
            <a:r>
              <a:rPr lang="th-TH" altLang="en-US" sz="3200" i="1">
                <a:solidFill>
                  <a:srgbClr val="00CC00"/>
                </a:solidFill>
                <a:latin typeface="Comic Sans MS" panose="030F0702030302020204" pitchFamily="66" charset="0"/>
              </a:rPr>
              <a:t>และ </a:t>
            </a:r>
            <a:r>
              <a:rPr lang="en-US" altLang="en-US" sz="3200" i="1">
                <a:solidFill>
                  <a:srgbClr val="00CC00"/>
                </a:solidFill>
                <a:latin typeface="Comic Sans MS" panose="030F0702030302020204" pitchFamily="66" charset="0"/>
              </a:rPr>
              <a:t>Kiwi</a:t>
            </a:r>
            <a:endParaRPr lang="th-TH" altLang="en-US" sz="3200" i="1">
              <a:solidFill>
                <a:srgbClr val="00CC00"/>
              </a:solidFill>
            </a:endParaRPr>
          </a:p>
        </p:txBody>
      </p:sp>
      <p:sp>
        <p:nvSpPr>
          <p:cNvPr id="55321" name="Text Box 25">
            <a:extLst>
              <a:ext uri="{FF2B5EF4-FFF2-40B4-BE49-F238E27FC236}">
                <a16:creationId xmlns:a16="http://schemas.microsoft.com/office/drawing/2014/main" id="{F1F5DD41-8950-4785-B054-0CD9044F9B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4495800"/>
            <a:ext cx="2057400" cy="579438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0" i="1">
                <a:solidFill>
                  <a:schemeClr val="accent2"/>
                </a:solidFill>
                <a:latin typeface="Comic Sans MS" panose="030F0702030302020204" pitchFamily="66" charset="0"/>
              </a:rPr>
              <a:t>is golden”</a:t>
            </a:r>
            <a:endParaRPr lang="en-US" altLang="en-US" sz="3200" b="0"/>
          </a:p>
        </p:txBody>
      </p:sp>
      <p:sp>
        <p:nvSpPr>
          <p:cNvPr id="55320" name="Text Box 24">
            <a:extLst>
              <a:ext uri="{FF2B5EF4-FFF2-40B4-BE49-F238E27FC236}">
                <a16:creationId xmlns:a16="http://schemas.microsoft.com/office/drawing/2014/main" id="{BF58D305-DEB9-4C6B-8AC9-66614A077B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4495800"/>
            <a:ext cx="1447800" cy="579438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0" i="1">
                <a:solidFill>
                  <a:schemeClr val="accent2"/>
                </a:solidFill>
                <a:latin typeface="Comic Sans MS" panose="030F0702030302020204" pitchFamily="66" charset="0"/>
              </a:rPr>
              <a:t>kills”</a:t>
            </a:r>
            <a:endParaRPr lang="en-US" altLang="en-US" sz="3200" b="0"/>
          </a:p>
        </p:txBody>
      </p:sp>
      <p:sp>
        <p:nvSpPr>
          <p:cNvPr id="55318" name="Text Box 22">
            <a:extLst>
              <a:ext uri="{FF2B5EF4-FFF2-40B4-BE49-F238E27FC236}">
                <a16:creationId xmlns:a16="http://schemas.microsoft.com/office/drawing/2014/main" id="{75EBB4BE-4BCD-4CA4-B247-6039D69A23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4495800"/>
            <a:ext cx="4267200" cy="579438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h-TH" altLang="en-US" b="0"/>
              <a:t> </a:t>
            </a:r>
            <a:r>
              <a:rPr lang="th-TH" altLang="en-US" sz="3200" b="0"/>
              <a:t>ได้</a:t>
            </a:r>
            <a:r>
              <a:rPr lang="en-US" altLang="en-US" sz="3200" b="0"/>
              <a:t>-</a:t>
            </a:r>
            <a:r>
              <a:rPr lang="th-TH" altLang="en-US" sz="3200" b="0"/>
              <a:t>ไม่ได้ บอกไป แต่อย่าเงียบหาย</a:t>
            </a:r>
            <a:endParaRPr lang="en-US" altLang="en-US" sz="3200" b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3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3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530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530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5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5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5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53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5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55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55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5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5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5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53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53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53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53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53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53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53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53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9" dur="500"/>
                                        <p:tgtEl>
                                          <p:spTgt spid="55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0" grpId="0" animBg="1"/>
      <p:bldP spid="55309" grpId="0" animBg="1"/>
      <p:bldP spid="55314" grpId="0" animBg="1"/>
      <p:bldP spid="55315" grpId="0" animBg="1"/>
      <p:bldP spid="55321" grpId="0" animBg="1"/>
      <p:bldP spid="55321" grpId="1" animBg="1"/>
      <p:bldP spid="55320" grpId="0" animBg="1"/>
      <p:bldP spid="55318" grpId="0" animBg="1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>
            <a:extLst>
              <a:ext uri="{FF2B5EF4-FFF2-40B4-BE49-F238E27FC236}">
                <a16:creationId xmlns:a16="http://schemas.microsoft.com/office/drawing/2014/main" id="{AA24CA30-B027-4551-A296-A5AB739C82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04800"/>
            <a:ext cx="7620000" cy="519113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0" i="1">
                <a:latin typeface="Comic Sans MS" panose="030F0702030302020204" pitchFamily="66" charset="0"/>
                <a:cs typeface="Angsana New" panose="02020603050405020304" pitchFamily="18" charset="-34"/>
              </a:rPr>
              <a:t>And now……….</a:t>
            </a:r>
            <a:r>
              <a:rPr lang="en-US" altLang="en-US" b="0" i="1">
                <a:cs typeface="Angsana New" panose="02020603050405020304" pitchFamily="18" charset="-34"/>
              </a:rPr>
              <a:t> </a:t>
            </a:r>
            <a:r>
              <a:rPr lang="th-TH" altLang="en-US" b="0" i="1"/>
              <a:t>จะเริ่มอย่างไร</a:t>
            </a:r>
            <a:r>
              <a:rPr lang="en-US" altLang="en-US" b="0" i="1"/>
              <a:t>?</a:t>
            </a:r>
            <a:endParaRPr lang="th-TH" altLang="en-US" b="0" i="1"/>
          </a:p>
        </p:txBody>
      </p:sp>
      <p:sp>
        <p:nvSpPr>
          <p:cNvPr id="114691" name="Text Box 3">
            <a:extLst>
              <a:ext uri="{FF2B5EF4-FFF2-40B4-BE49-F238E27FC236}">
                <a16:creationId xmlns:a16="http://schemas.microsoft.com/office/drawing/2014/main" id="{CCF00511-5E84-479D-94BB-93348ACEE9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2133600"/>
            <a:ext cx="6921500" cy="519113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th-TH" altLang="en-US" b="0"/>
              <a:t> แสวงหาผู้นำเข้า</a:t>
            </a:r>
            <a:endParaRPr lang="th-TH" altLang="en-US" b="0">
              <a:latin typeface="Comic Sans MS" panose="030F0702030302020204" pitchFamily="66" charset="0"/>
            </a:endParaRPr>
          </a:p>
        </p:txBody>
      </p:sp>
      <p:sp>
        <p:nvSpPr>
          <p:cNvPr id="114693" name="Text Box 5">
            <a:extLst>
              <a:ext uri="{FF2B5EF4-FFF2-40B4-BE49-F238E27FC236}">
                <a16:creationId xmlns:a16="http://schemas.microsoft.com/office/drawing/2014/main" id="{8C13AD29-7BD2-4900-948C-4D5B6F5698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5943600"/>
            <a:ext cx="6934200" cy="519113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th-TH" altLang="en-US" b="0"/>
              <a:t> ติดตามผล</a:t>
            </a:r>
            <a:endParaRPr lang="th-TH" altLang="en-US" sz="2400" b="0"/>
          </a:p>
        </p:txBody>
      </p:sp>
      <p:sp>
        <p:nvSpPr>
          <p:cNvPr id="114694" name="Text Box 6">
            <a:extLst>
              <a:ext uri="{FF2B5EF4-FFF2-40B4-BE49-F238E27FC236}">
                <a16:creationId xmlns:a16="http://schemas.microsoft.com/office/drawing/2014/main" id="{D1AFFB9E-B706-4CBC-B7A1-F6E2177CA1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4343400"/>
            <a:ext cx="6934200" cy="519113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th-TH" altLang="en-US" b="0"/>
              <a:t> ติดต่อผู้นำเข้า</a:t>
            </a:r>
            <a:r>
              <a:rPr lang="en-US" altLang="en-US" b="0"/>
              <a:t>…</a:t>
            </a:r>
            <a:r>
              <a:rPr lang="th-TH" altLang="en-US" b="0"/>
              <a:t>สิ่งที่ต้องมีพร้อม</a:t>
            </a:r>
            <a:r>
              <a:rPr lang="en-US" altLang="en-US" b="0"/>
              <a:t> :</a:t>
            </a:r>
            <a:endParaRPr lang="th-TH" altLang="en-US" b="0"/>
          </a:p>
        </p:txBody>
      </p:sp>
      <p:sp>
        <p:nvSpPr>
          <p:cNvPr id="114695" name="Text Box 7">
            <a:extLst>
              <a:ext uri="{FF2B5EF4-FFF2-40B4-BE49-F238E27FC236}">
                <a16:creationId xmlns:a16="http://schemas.microsoft.com/office/drawing/2014/main" id="{7D455F97-5C35-4209-81E6-8F6BE5D5AF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2667000"/>
            <a:ext cx="6248400" cy="519113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0">
                <a:solidFill>
                  <a:srgbClr val="CC0000"/>
                </a:solidFill>
              </a:rPr>
              <a:t> </a:t>
            </a:r>
            <a:r>
              <a:rPr lang="th-TH" altLang="en-US" b="0"/>
              <a:t>- รายชื่อผู้นำเข้าจากแหล่งข้อมูลต่างๆ     </a:t>
            </a:r>
          </a:p>
        </p:txBody>
      </p:sp>
      <p:sp>
        <p:nvSpPr>
          <p:cNvPr id="114696" name="Text Box 8">
            <a:extLst>
              <a:ext uri="{FF2B5EF4-FFF2-40B4-BE49-F238E27FC236}">
                <a16:creationId xmlns:a16="http://schemas.microsoft.com/office/drawing/2014/main" id="{C047E8E2-721A-4B5C-8B81-80F848A8CB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914400"/>
            <a:ext cx="6934200" cy="519113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th-TH" altLang="en-US" b="0"/>
              <a:t> ศึกษาข้อมูลตลาดสำหรับสินค้า  </a:t>
            </a:r>
            <a:r>
              <a:rPr lang="en-US" altLang="en-US" b="0"/>
              <a:t>+ </a:t>
            </a:r>
            <a:r>
              <a:rPr lang="th-TH" altLang="en-US" b="0"/>
              <a:t>ไปดูตลาด</a:t>
            </a:r>
          </a:p>
        </p:txBody>
      </p:sp>
      <p:pic>
        <p:nvPicPr>
          <p:cNvPr id="46088" name="Picture 12" descr="logo_L">
            <a:extLst>
              <a:ext uri="{FF2B5EF4-FFF2-40B4-BE49-F238E27FC236}">
                <a16:creationId xmlns:a16="http://schemas.microsoft.com/office/drawing/2014/main" id="{C7D69D60-8878-4660-AA88-1CDF893957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 contrast="7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6019800"/>
            <a:ext cx="1979613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701" name="Text Box 13">
            <a:extLst>
              <a:ext uri="{FF2B5EF4-FFF2-40B4-BE49-F238E27FC236}">
                <a16:creationId xmlns:a16="http://schemas.microsoft.com/office/drawing/2014/main" id="{AB6D3233-E1EC-402C-8CF4-80E5D3541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3200400"/>
            <a:ext cx="6248400" cy="519113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0">
                <a:solidFill>
                  <a:srgbClr val="CC0000"/>
                </a:solidFill>
              </a:rPr>
              <a:t> </a:t>
            </a:r>
            <a:r>
              <a:rPr lang="th-TH" altLang="en-US" b="0"/>
              <a:t>- </a:t>
            </a:r>
            <a:r>
              <a:rPr lang="en-US" altLang="en-US" b="0">
                <a:latin typeface="Comic Sans MS" panose="030F0702030302020204" pitchFamily="66" charset="0"/>
              </a:rPr>
              <a:t>DEP web site </a:t>
            </a:r>
            <a:r>
              <a:rPr lang="th-TH" altLang="en-US" b="0">
                <a:latin typeface="Comic Sans MS" panose="030F0702030302020204" pitchFamily="66" charset="0"/>
              </a:rPr>
              <a:t> </a:t>
            </a:r>
            <a:r>
              <a:rPr lang="en-US" altLang="en-US" b="0">
                <a:latin typeface="Comic Sans MS" panose="030F0702030302020204" pitchFamily="66" charset="0"/>
              </a:rPr>
              <a:t>www.thaitrade.com</a:t>
            </a:r>
            <a:r>
              <a:rPr lang="th-TH" altLang="en-US" b="0"/>
              <a:t>   </a:t>
            </a:r>
          </a:p>
        </p:txBody>
      </p:sp>
      <p:sp>
        <p:nvSpPr>
          <p:cNvPr id="114702" name="Text Box 14">
            <a:extLst>
              <a:ext uri="{FF2B5EF4-FFF2-40B4-BE49-F238E27FC236}">
                <a16:creationId xmlns:a16="http://schemas.microsoft.com/office/drawing/2014/main" id="{BFCD9E33-C29A-4B0C-A19F-E3DF8FFB40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1524000"/>
            <a:ext cx="6934200" cy="519113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th-TH" altLang="en-US" b="0"/>
              <a:t> เลือกสินค้าที่เหมาะกับตลาด </a:t>
            </a:r>
          </a:p>
        </p:txBody>
      </p:sp>
      <p:sp>
        <p:nvSpPr>
          <p:cNvPr id="114703" name="Text Box 15">
            <a:extLst>
              <a:ext uri="{FF2B5EF4-FFF2-40B4-BE49-F238E27FC236}">
                <a16:creationId xmlns:a16="http://schemas.microsoft.com/office/drawing/2014/main" id="{15C887EE-F43E-46D1-9B24-B4E86F4E78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3733800"/>
            <a:ext cx="6248400" cy="519113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0">
                <a:solidFill>
                  <a:srgbClr val="CC0000"/>
                </a:solidFill>
              </a:rPr>
              <a:t> </a:t>
            </a:r>
            <a:r>
              <a:rPr lang="th-TH" altLang="en-US" b="0"/>
              <a:t>- เข้าร่วมงานแสดงสินค้า, คณะผู้แทนการค้า    </a:t>
            </a:r>
          </a:p>
        </p:txBody>
      </p:sp>
      <p:sp>
        <p:nvSpPr>
          <p:cNvPr id="114705" name="Text Box 17">
            <a:extLst>
              <a:ext uri="{FF2B5EF4-FFF2-40B4-BE49-F238E27FC236}">
                <a16:creationId xmlns:a16="http://schemas.microsoft.com/office/drawing/2014/main" id="{7E1660D9-5951-4A5A-8804-761EF5ED2D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4876800"/>
            <a:ext cx="6248400" cy="519113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0">
                <a:solidFill>
                  <a:srgbClr val="CC0000"/>
                </a:solidFill>
              </a:rPr>
              <a:t> </a:t>
            </a:r>
            <a:r>
              <a:rPr lang="th-TH" altLang="en-US" b="0"/>
              <a:t>- คำโฆษณาสินค้าที่กระชับ เน้น จุดเด่นของสินค้า</a:t>
            </a:r>
            <a:endParaRPr lang="th-TH" altLang="en-US"/>
          </a:p>
        </p:txBody>
      </p:sp>
      <p:sp>
        <p:nvSpPr>
          <p:cNvPr id="114706" name="Text Box 18">
            <a:extLst>
              <a:ext uri="{FF2B5EF4-FFF2-40B4-BE49-F238E27FC236}">
                <a16:creationId xmlns:a16="http://schemas.microsoft.com/office/drawing/2014/main" id="{12DF1CDA-2CC9-4DA9-812C-BE80234811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5410200"/>
            <a:ext cx="6248400" cy="519113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0">
                <a:solidFill>
                  <a:srgbClr val="CC0000"/>
                </a:solidFill>
              </a:rPr>
              <a:t> </a:t>
            </a:r>
            <a:r>
              <a:rPr lang="th-TH" altLang="en-US" b="0"/>
              <a:t>- แค๊ตตาลอก, ราคา, จำนวนสั่งซื้อ, ฯลฯ</a:t>
            </a:r>
            <a:endParaRPr lang="th-TH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14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114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114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114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114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500"/>
                                        <p:tgtEl>
                                          <p:spTgt spid="114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7" dur="500"/>
                                        <p:tgtEl>
                                          <p:spTgt spid="114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2" dur="500"/>
                                        <p:tgtEl>
                                          <p:spTgt spid="114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7" dur="500"/>
                                        <p:tgtEl>
                                          <p:spTgt spid="114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2" dur="500"/>
                                        <p:tgtEl>
                                          <p:spTgt spid="114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1" grpId="0" animBg="1" autoUpdateAnimBg="0"/>
      <p:bldP spid="114693" grpId="0" animBg="1" autoUpdateAnimBg="0"/>
      <p:bldP spid="114694" grpId="0" animBg="1" autoUpdateAnimBg="0"/>
      <p:bldP spid="114695" grpId="0" animBg="1" autoUpdateAnimBg="0"/>
      <p:bldP spid="114696" grpId="0" animBg="1" autoUpdateAnimBg="0"/>
      <p:bldP spid="114701" grpId="0" animBg="1" autoUpdateAnimBg="0"/>
      <p:bldP spid="114702" grpId="0" animBg="1" autoUpdateAnimBg="0"/>
      <p:bldP spid="114703" grpId="0" animBg="1" autoUpdateAnimBg="0"/>
      <p:bldP spid="114705" grpId="0" animBg="1" autoUpdateAnimBg="0"/>
      <p:bldP spid="114706" grpId="0" animBg="1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3">
            <a:extLst>
              <a:ext uri="{FF2B5EF4-FFF2-40B4-BE49-F238E27FC236}">
                <a16:creationId xmlns:a16="http://schemas.microsoft.com/office/drawing/2014/main" id="{BD6F741D-D8E1-4A48-A1A8-78B3F66C06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28600"/>
            <a:ext cx="7620000" cy="519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0">
                <a:latin typeface="Comic Sans MS" panose="030F0702030302020204" pitchFamily="66" charset="0"/>
                <a:cs typeface="Angsana New" panose="02020603050405020304" pitchFamily="18" charset="-34"/>
              </a:rPr>
              <a:t>Thai Trade Centre, Sydney</a:t>
            </a:r>
            <a:r>
              <a:rPr lang="en-US" altLang="en-US" b="0">
                <a:cs typeface="Angsana New" panose="02020603050405020304" pitchFamily="18" charset="-34"/>
              </a:rPr>
              <a:t> </a:t>
            </a:r>
            <a:r>
              <a:rPr lang="th-TH" altLang="en-US" b="0"/>
              <a:t>จะช่วยอะไรให้ท่านได้บ้าง</a:t>
            </a:r>
            <a:r>
              <a:rPr lang="en-US" altLang="en-US" b="0"/>
              <a:t>?</a:t>
            </a:r>
            <a:endParaRPr lang="th-TH" altLang="en-US" b="0"/>
          </a:p>
        </p:txBody>
      </p:sp>
      <p:sp>
        <p:nvSpPr>
          <p:cNvPr id="7173" name="Text Box 5">
            <a:extLst>
              <a:ext uri="{FF2B5EF4-FFF2-40B4-BE49-F238E27FC236}">
                <a16:creationId xmlns:a16="http://schemas.microsoft.com/office/drawing/2014/main" id="{79D3334D-8F07-4C13-8540-A1FFD54598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1600200"/>
            <a:ext cx="6921500" cy="519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th-TH" altLang="en-US" b="0"/>
              <a:t> แนะนำผู้นำเข้า -</a:t>
            </a:r>
            <a:endParaRPr lang="th-TH" altLang="en-US" b="0">
              <a:latin typeface="Comic Sans MS" panose="030F0702030302020204" pitchFamily="66" charset="0"/>
            </a:endParaRPr>
          </a:p>
        </p:txBody>
      </p:sp>
      <p:sp>
        <p:nvSpPr>
          <p:cNvPr id="7174" name="Text Box 6">
            <a:extLst>
              <a:ext uri="{FF2B5EF4-FFF2-40B4-BE49-F238E27FC236}">
                <a16:creationId xmlns:a16="http://schemas.microsoft.com/office/drawing/2014/main" id="{36ED3CEB-2253-4EDD-A8C3-3D130E06D7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1600200"/>
            <a:ext cx="3352800" cy="519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h-TH" altLang="en-US" b="0"/>
              <a:t>ทำหน้าที่เป็น </a:t>
            </a:r>
            <a:r>
              <a:rPr lang="en-US" altLang="en-US" b="0"/>
              <a:t>“</a:t>
            </a:r>
            <a:r>
              <a:rPr lang="th-TH" altLang="en-US" b="0"/>
              <a:t>พ่อสื่อ</a:t>
            </a:r>
            <a:r>
              <a:rPr lang="en-US" altLang="en-US" b="0"/>
              <a:t>”</a:t>
            </a:r>
            <a:r>
              <a:rPr lang="th-TH" altLang="en-US"/>
              <a:t>       </a:t>
            </a:r>
          </a:p>
        </p:txBody>
      </p:sp>
      <p:sp>
        <p:nvSpPr>
          <p:cNvPr id="7176" name="Text Box 8">
            <a:extLst>
              <a:ext uri="{FF2B5EF4-FFF2-40B4-BE49-F238E27FC236}">
                <a16:creationId xmlns:a16="http://schemas.microsoft.com/office/drawing/2014/main" id="{3451DBD5-7245-47E1-B9E0-66B595751B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3505200"/>
            <a:ext cx="6934200" cy="519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th-TH" altLang="en-US" b="0"/>
              <a:t> กิจกรรมส่งเสริมสินค้าไทย</a:t>
            </a:r>
            <a:endParaRPr lang="th-TH" altLang="en-US" sz="2400" b="0"/>
          </a:p>
        </p:txBody>
      </p:sp>
      <p:sp>
        <p:nvSpPr>
          <p:cNvPr id="7179" name="Text Box 11">
            <a:extLst>
              <a:ext uri="{FF2B5EF4-FFF2-40B4-BE49-F238E27FC236}">
                <a16:creationId xmlns:a16="http://schemas.microsoft.com/office/drawing/2014/main" id="{21A31AA7-87F0-4588-898A-0D5A654189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2895600"/>
            <a:ext cx="6934200" cy="519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th-TH" altLang="en-US" b="0"/>
              <a:t> จัดนัดหมายผู้นำเข้า </a:t>
            </a:r>
          </a:p>
        </p:txBody>
      </p:sp>
      <p:sp>
        <p:nvSpPr>
          <p:cNvPr id="7180" name="Text Box 12">
            <a:extLst>
              <a:ext uri="{FF2B5EF4-FFF2-40B4-BE49-F238E27FC236}">
                <a16:creationId xmlns:a16="http://schemas.microsoft.com/office/drawing/2014/main" id="{F906539C-A11D-4A7F-BB2D-D2F63D83ED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2209800"/>
            <a:ext cx="4267200" cy="519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0">
                <a:solidFill>
                  <a:srgbClr val="CC0000"/>
                </a:solidFill>
              </a:rPr>
              <a:t> </a:t>
            </a:r>
            <a:r>
              <a:rPr lang="th-TH" altLang="en-US" b="0" u="sng">
                <a:solidFill>
                  <a:srgbClr val="CC0000"/>
                </a:solidFill>
              </a:rPr>
              <a:t>อย่าลืม</a:t>
            </a:r>
            <a:r>
              <a:rPr lang="th-TH" altLang="en-US" b="0" u="sng"/>
              <a:t> </a:t>
            </a:r>
            <a:r>
              <a:rPr lang="th-TH" altLang="en-US" b="0"/>
              <a:t>แจ้งชื่อบริษัท- ที่ติดต่อฯลฯ     </a:t>
            </a:r>
          </a:p>
        </p:txBody>
      </p:sp>
      <p:sp>
        <p:nvSpPr>
          <p:cNvPr id="7183" name="Text Box 15">
            <a:extLst>
              <a:ext uri="{FF2B5EF4-FFF2-40B4-BE49-F238E27FC236}">
                <a16:creationId xmlns:a16="http://schemas.microsoft.com/office/drawing/2014/main" id="{556B1928-D891-4C7F-AD5D-90906C0ABE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990600"/>
            <a:ext cx="6934200" cy="519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th-TH" altLang="en-US" b="0"/>
              <a:t> ให้ข้อมูลด้านการตลาด   </a:t>
            </a:r>
          </a:p>
        </p:txBody>
      </p:sp>
      <p:sp>
        <p:nvSpPr>
          <p:cNvPr id="7184" name="Text Box 16">
            <a:extLst>
              <a:ext uri="{FF2B5EF4-FFF2-40B4-BE49-F238E27FC236}">
                <a16:creationId xmlns:a16="http://schemas.microsoft.com/office/drawing/2014/main" id="{081FAD0B-8605-4E96-85B2-4EE9A71F65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4038600"/>
            <a:ext cx="6858000" cy="519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Blip>
                <a:blip r:embed="rId2"/>
              </a:buBlip>
            </a:pPr>
            <a:r>
              <a:rPr lang="th-TH" altLang="en-US" b="0"/>
              <a:t> ประสาน-ดำเนินการเข้าร่วมงานแสดงสินค้า  </a:t>
            </a:r>
            <a:endParaRPr lang="th-TH" altLang="en-US" sz="2400" b="0"/>
          </a:p>
        </p:txBody>
      </p:sp>
      <p:sp>
        <p:nvSpPr>
          <p:cNvPr id="7186" name="Text Box 18">
            <a:extLst>
              <a:ext uri="{FF2B5EF4-FFF2-40B4-BE49-F238E27FC236}">
                <a16:creationId xmlns:a16="http://schemas.microsoft.com/office/drawing/2014/main" id="{A2FBB7BD-FE17-4441-8588-C2980214DE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4495800"/>
            <a:ext cx="6172200" cy="519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Blip>
                <a:blip r:embed="rId2"/>
              </a:buBlip>
            </a:pPr>
            <a:r>
              <a:rPr lang="th-TH" altLang="en-US" b="0"/>
              <a:t> นำคณะผู้นำเข้า-นักธุรกิจ </a:t>
            </a:r>
            <a:r>
              <a:rPr lang="en-US" altLang="en-US" sz="2000" b="0">
                <a:latin typeface="Comic Sans MS" panose="030F0702030302020204" pitchFamily="66" charset="0"/>
              </a:rPr>
              <a:t>AUS-NZ </a:t>
            </a:r>
            <a:r>
              <a:rPr lang="th-TH" altLang="en-US" b="0"/>
              <a:t>มาซื้อสินค้าไทย</a:t>
            </a:r>
            <a:endParaRPr lang="th-TH" altLang="en-US" sz="2400" b="0"/>
          </a:p>
        </p:txBody>
      </p:sp>
      <p:sp>
        <p:nvSpPr>
          <p:cNvPr id="7187" name="Text Box 19">
            <a:extLst>
              <a:ext uri="{FF2B5EF4-FFF2-40B4-BE49-F238E27FC236}">
                <a16:creationId xmlns:a16="http://schemas.microsoft.com/office/drawing/2014/main" id="{17E71962-2CB2-4AB4-AB31-D414E6EBE0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4953000"/>
            <a:ext cx="6172200" cy="519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Blip>
                <a:blip r:embed="rId2"/>
              </a:buBlip>
            </a:pPr>
            <a:r>
              <a:rPr lang="en-US" altLang="en-US" b="0">
                <a:latin typeface="Comic Sans MS" panose="030F0702030302020204" pitchFamily="66" charset="0"/>
              </a:rPr>
              <a:t> </a:t>
            </a:r>
            <a:r>
              <a:rPr lang="en-US" altLang="en-US" sz="2400" b="0">
                <a:latin typeface="Comic Sans MS" panose="030F0702030302020204" pitchFamily="66" charset="0"/>
              </a:rPr>
              <a:t>In-store promotion</a:t>
            </a:r>
            <a:r>
              <a:rPr lang="en-US" altLang="en-US" b="0"/>
              <a:t> </a:t>
            </a:r>
          </a:p>
        </p:txBody>
      </p:sp>
      <p:pic>
        <p:nvPicPr>
          <p:cNvPr id="47116" name="Picture 22" descr="logo_L">
            <a:extLst>
              <a:ext uri="{FF2B5EF4-FFF2-40B4-BE49-F238E27FC236}">
                <a16:creationId xmlns:a16="http://schemas.microsoft.com/office/drawing/2014/main" id="{38295EBD-A307-41A8-BD34-A822B16E8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 contrast="7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943600"/>
            <a:ext cx="1979613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7" name="Text Box 23">
            <a:extLst>
              <a:ext uri="{FF2B5EF4-FFF2-40B4-BE49-F238E27FC236}">
                <a16:creationId xmlns:a16="http://schemas.microsoft.com/office/drawing/2014/main" id="{62478ED3-C6B5-47C4-A42F-08E564CF3A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6019800"/>
            <a:ext cx="5715000" cy="519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0">
                <a:latin typeface="Comic Sans MS" panose="030F0702030302020204" pitchFamily="66" charset="0"/>
                <a:cs typeface="Angsana New" panose="02020603050405020304" pitchFamily="18" charset="-34"/>
              </a:rPr>
              <a:t>thaitrade@ozemail.com.au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7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2" dur="5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7" dur="5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nimBg="1" autoUpdateAnimBg="0"/>
      <p:bldP spid="7174" grpId="0" animBg="1" autoUpdateAnimBg="0"/>
      <p:bldP spid="7176" grpId="0" animBg="1" autoUpdateAnimBg="0"/>
      <p:bldP spid="7179" grpId="0" animBg="1" autoUpdateAnimBg="0"/>
      <p:bldP spid="7180" grpId="0" animBg="1" autoUpdateAnimBg="0"/>
      <p:bldP spid="7183" grpId="0" animBg="1" autoUpdateAnimBg="0"/>
      <p:bldP spid="7184" grpId="0" animBg="1" autoUpdateAnimBg="0"/>
      <p:bldP spid="7186" grpId="0" animBg="1" autoUpdateAnimBg="0"/>
      <p:bldP spid="7187" grpId="0" animBg="1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AutoShape 22">
            <a:extLst>
              <a:ext uri="{FF2B5EF4-FFF2-40B4-BE49-F238E27FC236}">
                <a16:creationId xmlns:a16="http://schemas.microsoft.com/office/drawing/2014/main" id="{AC6853EE-DE8A-41B3-9891-E131445563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57200"/>
            <a:ext cx="8763000" cy="3048000"/>
          </a:xfrm>
          <a:prstGeom prst="foldedCorner">
            <a:avLst>
              <a:gd name="adj" fmla="val 9690"/>
            </a:avLst>
          </a:prstGeom>
          <a:solidFill>
            <a:schemeClr val="bg1">
              <a:alpha val="14117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8131" name="Text Box 2">
            <a:extLst>
              <a:ext uri="{FF2B5EF4-FFF2-40B4-BE49-F238E27FC236}">
                <a16:creationId xmlns:a16="http://schemas.microsoft.com/office/drawing/2014/main" id="{3F4083EA-A460-4190-8B6A-810F96D634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447800"/>
            <a:ext cx="6019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b="0">
              <a:cs typeface="Angsana New" panose="02020603050405020304" pitchFamily="18" charset="-34"/>
            </a:endParaRPr>
          </a:p>
        </p:txBody>
      </p:sp>
      <p:sp>
        <p:nvSpPr>
          <p:cNvPr id="48132" name="Text Box 3">
            <a:extLst>
              <a:ext uri="{FF2B5EF4-FFF2-40B4-BE49-F238E27FC236}">
                <a16:creationId xmlns:a16="http://schemas.microsoft.com/office/drawing/2014/main" id="{61CB770E-B7B3-4D44-82BD-868BA5F37D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0"/>
            <a:ext cx="6934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0" i="1">
                <a:cs typeface="Angsana New" panose="02020603050405020304" pitchFamily="18" charset="-34"/>
              </a:rPr>
              <a:t>Useful Web Site</a:t>
            </a:r>
          </a:p>
        </p:txBody>
      </p:sp>
      <p:sp>
        <p:nvSpPr>
          <p:cNvPr id="48133" name="Text Box 5">
            <a:extLst>
              <a:ext uri="{FF2B5EF4-FFF2-40B4-BE49-F238E27FC236}">
                <a16:creationId xmlns:a16="http://schemas.microsoft.com/office/drawing/2014/main" id="{22E63CF7-9091-448E-9761-B6E6902F1A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2514600"/>
            <a:ext cx="6781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0">
                <a:cs typeface="Angsana New" panose="02020603050405020304" pitchFamily="18" charset="-34"/>
              </a:rPr>
              <a:t> </a:t>
            </a:r>
            <a:endParaRPr lang="en-US" altLang="en-US" sz="1800" b="0">
              <a:cs typeface="Angsana New" panose="02020603050405020304" pitchFamily="18" charset="-34"/>
            </a:endParaRPr>
          </a:p>
        </p:txBody>
      </p:sp>
      <p:sp>
        <p:nvSpPr>
          <p:cNvPr id="48134" name="AutoShape 15">
            <a:extLst>
              <a:ext uri="{FF2B5EF4-FFF2-40B4-BE49-F238E27FC236}">
                <a16:creationId xmlns:a16="http://schemas.microsoft.com/office/drawing/2014/main" id="{BDC11F79-A984-4AC6-AC39-9F60D3CE09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57200"/>
            <a:ext cx="28194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accent2"/>
                </a:solidFill>
                <a:latin typeface="Comic Sans MS" panose="030F0702030302020204" pitchFamily="66" charset="0"/>
                <a:cs typeface="Angsana New" panose="02020603050405020304" pitchFamily="18" charset="-34"/>
              </a:rPr>
              <a:t>Australia</a:t>
            </a:r>
            <a:endParaRPr lang="th-TH" altLang="en-US">
              <a:solidFill>
                <a:schemeClr val="accent2"/>
              </a:solidFill>
              <a:latin typeface="Comic Sans MS" panose="030F0702030302020204" pitchFamily="66" charset="0"/>
              <a:cs typeface="Angsana New" panose="02020603050405020304" pitchFamily="18" charset="-34"/>
            </a:endParaRPr>
          </a:p>
        </p:txBody>
      </p:sp>
      <p:sp>
        <p:nvSpPr>
          <p:cNvPr id="107536" name="Text Box 16">
            <a:extLst>
              <a:ext uri="{FF2B5EF4-FFF2-40B4-BE49-F238E27FC236}">
                <a16:creationId xmlns:a16="http://schemas.microsoft.com/office/drawing/2014/main" id="{F7272F53-8C6C-434B-873D-CD8CFCE380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90600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0">
                <a:latin typeface="Comic Sans MS" panose="030F0702030302020204" pitchFamily="66" charset="0"/>
                <a:cs typeface="Angsana New" panose="02020603050405020304" pitchFamily="18" charset="-34"/>
              </a:rPr>
              <a:t>   </a:t>
            </a:r>
            <a:r>
              <a:rPr lang="en-US" altLang="en-US" sz="2400" b="0">
                <a:latin typeface="Comic Sans MS" panose="030F0702030302020204" pitchFamily="66" charset="0"/>
                <a:cs typeface="Angsana New" panose="02020603050405020304" pitchFamily="18" charset="-34"/>
              </a:rPr>
              <a:t>AUSTRADE</a:t>
            </a:r>
            <a:r>
              <a:rPr lang="en-US" altLang="en-US" b="0">
                <a:latin typeface="Comic Sans MS" panose="030F0702030302020204" pitchFamily="66" charset="0"/>
                <a:cs typeface="Angsana New" panose="02020603050405020304" pitchFamily="18" charset="-34"/>
              </a:rPr>
              <a:t>  </a:t>
            </a:r>
            <a:r>
              <a:rPr lang="en-US" altLang="en-US" b="0">
                <a:solidFill>
                  <a:schemeClr val="accent2"/>
                </a:solidFill>
                <a:latin typeface="Comic Sans MS" panose="030F0702030302020204" pitchFamily="66" charset="0"/>
                <a:cs typeface="Angsana New" panose="02020603050405020304" pitchFamily="18" charset="-34"/>
              </a:rPr>
              <a:t>www.austrade.gov.au</a:t>
            </a:r>
          </a:p>
        </p:txBody>
      </p:sp>
      <p:sp>
        <p:nvSpPr>
          <p:cNvPr id="107537" name="Text Box 17">
            <a:extLst>
              <a:ext uri="{FF2B5EF4-FFF2-40B4-BE49-F238E27FC236}">
                <a16:creationId xmlns:a16="http://schemas.microsoft.com/office/drawing/2014/main" id="{0DBEAA20-CC95-4295-9099-4D1B09E4D7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47800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0">
                <a:latin typeface="Comic Sans MS" panose="030F0702030302020204" pitchFamily="66" charset="0"/>
                <a:cs typeface="Angsana New" panose="02020603050405020304" pitchFamily="18" charset="-34"/>
              </a:rPr>
              <a:t>   </a:t>
            </a:r>
            <a:r>
              <a:rPr lang="en-US" altLang="en-US" sz="2400" b="0">
                <a:latin typeface="Comic Sans MS" panose="030F0702030302020204" pitchFamily="66" charset="0"/>
                <a:cs typeface="Angsana New" panose="02020603050405020304" pitchFamily="18" charset="-34"/>
              </a:rPr>
              <a:t>AQUIS</a:t>
            </a:r>
            <a:r>
              <a:rPr lang="en-US" altLang="en-US" b="0">
                <a:latin typeface="Comic Sans MS" panose="030F0702030302020204" pitchFamily="66" charset="0"/>
                <a:cs typeface="Angsana New" panose="02020603050405020304" pitchFamily="18" charset="-34"/>
              </a:rPr>
              <a:t>        </a:t>
            </a:r>
            <a:r>
              <a:rPr lang="en-US" altLang="en-US" b="0">
                <a:solidFill>
                  <a:schemeClr val="accent2"/>
                </a:solidFill>
                <a:latin typeface="Comic Sans MS" panose="030F0702030302020204" pitchFamily="66" charset="0"/>
                <a:cs typeface="Angsana New" panose="02020603050405020304" pitchFamily="18" charset="-34"/>
              </a:rPr>
              <a:t>www.aquis.gov.au</a:t>
            </a:r>
          </a:p>
        </p:txBody>
      </p:sp>
      <p:sp>
        <p:nvSpPr>
          <p:cNvPr id="107538" name="Text Box 18">
            <a:extLst>
              <a:ext uri="{FF2B5EF4-FFF2-40B4-BE49-F238E27FC236}">
                <a16:creationId xmlns:a16="http://schemas.microsoft.com/office/drawing/2014/main" id="{6C19A85D-DC0A-4AAA-87FD-C2221C9807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905000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h-TH" altLang="en-US" b="0"/>
              <a:t>    ศุลกากร-อัตราภาษี</a:t>
            </a:r>
            <a:r>
              <a:rPr lang="en-US" altLang="en-US" b="0">
                <a:cs typeface="Angsana New" panose="02020603050405020304" pitchFamily="18" charset="-34"/>
              </a:rPr>
              <a:t>  </a:t>
            </a:r>
            <a:r>
              <a:rPr lang="en-US" altLang="en-US" b="0">
                <a:solidFill>
                  <a:schemeClr val="accent2"/>
                </a:solidFill>
                <a:latin typeface="Comic Sans MS" panose="030F0702030302020204" pitchFamily="66" charset="0"/>
                <a:cs typeface="Angsana New" panose="02020603050405020304" pitchFamily="18" charset="-34"/>
              </a:rPr>
              <a:t>www.customs.gov.au</a:t>
            </a:r>
          </a:p>
        </p:txBody>
      </p:sp>
      <p:sp>
        <p:nvSpPr>
          <p:cNvPr id="107539" name="Text Box 19">
            <a:extLst>
              <a:ext uri="{FF2B5EF4-FFF2-40B4-BE49-F238E27FC236}">
                <a16:creationId xmlns:a16="http://schemas.microsoft.com/office/drawing/2014/main" id="{6BC1F173-8BF8-41A5-896E-1313646188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438400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h-TH" altLang="en-US" b="0"/>
              <a:t>    รัฐบาลกลาง</a:t>
            </a:r>
            <a:r>
              <a:rPr lang="th-TH" altLang="en-US" b="0">
                <a:cs typeface="Angsana New" panose="02020603050405020304" pitchFamily="18" charset="-34"/>
              </a:rPr>
              <a:t> </a:t>
            </a:r>
            <a:r>
              <a:rPr lang="th-TH" altLang="en-US" sz="2400" b="0">
                <a:latin typeface="Comic Sans MS" panose="030F0702030302020204" pitchFamily="66" charset="0"/>
                <a:cs typeface="Angsana New" panose="02020603050405020304" pitchFamily="18" charset="-34"/>
              </a:rPr>
              <a:t>(</a:t>
            </a:r>
            <a:r>
              <a:rPr lang="en-US" altLang="en-US" sz="2400" b="0">
                <a:latin typeface="Comic Sans MS" panose="030F0702030302020204" pitchFamily="66" charset="0"/>
                <a:cs typeface="Angsana New" panose="02020603050405020304" pitchFamily="18" charset="-34"/>
              </a:rPr>
              <a:t>Federal Government</a:t>
            </a:r>
            <a:r>
              <a:rPr lang="th-TH" altLang="en-US" sz="2400" b="0">
                <a:latin typeface="Comic Sans MS" panose="030F0702030302020204" pitchFamily="66" charset="0"/>
                <a:cs typeface="Angsana New" panose="02020603050405020304" pitchFamily="18" charset="-34"/>
              </a:rPr>
              <a:t>)</a:t>
            </a:r>
            <a:r>
              <a:rPr lang="en-US" altLang="en-US" sz="2400" b="0">
                <a:latin typeface="Comic Sans MS" panose="030F0702030302020204" pitchFamily="66" charset="0"/>
                <a:cs typeface="Angsana New" panose="02020603050405020304" pitchFamily="18" charset="-34"/>
              </a:rPr>
              <a:t> </a:t>
            </a:r>
            <a:r>
              <a:rPr lang="en-US" altLang="en-US" b="0">
                <a:solidFill>
                  <a:schemeClr val="accent2"/>
                </a:solidFill>
                <a:latin typeface="Comic Sans MS" panose="030F0702030302020204" pitchFamily="66" charset="0"/>
                <a:cs typeface="Angsana New" panose="02020603050405020304" pitchFamily="18" charset="-34"/>
              </a:rPr>
              <a:t>www.fed.gov.au</a:t>
            </a:r>
          </a:p>
        </p:txBody>
      </p:sp>
      <p:sp>
        <p:nvSpPr>
          <p:cNvPr id="107540" name="Text Box 20">
            <a:extLst>
              <a:ext uri="{FF2B5EF4-FFF2-40B4-BE49-F238E27FC236}">
                <a16:creationId xmlns:a16="http://schemas.microsoft.com/office/drawing/2014/main" id="{AE22734E-0AB8-4E4D-ACCA-5A64509E4F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895600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h-TH" altLang="en-US" b="0"/>
              <a:t>    กระทรวงการต่างประเทศและการค้า</a:t>
            </a:r>
            <a:r>
              <a:rPr lang="th-TH" altLang="en-US" b="0">
                <a:cs typeface="Angsana New" panose="02020603050405020304" pitchFamily="18" charset="-34"/>
              </a:rPr>
              <a:t> </a:t>
            </a:r>
            <a:r>
              <a:rPr lang="th-TH" altLang="en-US" sz="2400" b="0">
                <a:latin typeface="Comic Sans MS" panose="030F0702030302020204" pitchFamily="66" charset="0"/>
                <a:cs typeface="Angsana New" panose="02020603050405020304" pitchFamily="18" charset="-34"/>
              </a:rPr>
              <a:t>(</a:t>
            </a:r>
            <a:r>
              <a:rPr lang="en-US" altLang="en-US" sz="2400" b="0">
                <a:latin typeface="Comic Sans MS" panose="030F0702030302020204" pitchFamily="66" charset="0"/>
                <a:cs typeface="Angsana New" panose="02020603050405020304" pitchFamily="18" charset="-34"/>
              </a:rPr>
              <a:t>DFAT</a:t>
            </a:r>
            <a:r>
              <a:rPr lang="th-TH" altLang="en-US" sz="2400" b="0">
                <a:latin typeface="Comic Sans MS" panose="030F0702030302020204" pitchFamily="66" charset="0"/>
                <a:cs typeface="Angsana New" panose="02020603050405020304" pitchFamily="18" charset="-34"/>
              </a:rPr>
              <a:t>)</a:t>
            </a:r>
            <a:r>
              <a:rPr lang="en-US" altLang="en-US" sz="2400" b="0">
                <a:latin typeface="Comic Sans MS" panose="030F0702030302020204" pitchFamily="66" charset="0"/>
                <a:cs typeface="Angsana New" panose="02020603050405020304" pitchFamily="18" charset="-34"/>
              </a:rPr>
              <a:t> </a:t>
            </a:r>
            <a:r>
              <a:rPr lang="en-US" altLang="en-US" b="0">
                <a:solidFill>
                  <a:schemeClr val="accent2"/>
                </a:solidFill>
                <a:latin typeface="Comic Sans MS" panose="030F0702030302020204" pitchFamily="66" charset="0"/>
                <a:cs typeface="Angsana New" panose="02020603050405020304" pitchFamily="18" charset="-34"/>
              </a:rPr>
              <a:t>www.dfat.gov.au</a:t>
            </a:r>
          </a:p>
        </p:txBody>
      </p:sp>
      <p:sp>
        <p:nvSpPr>
          <p:cNvPr id="48140" name="AutoShape 23">
            <a:extLst>
              <a:ext uri="{FF2B5EF4-FFF2-40B4-BE49-F238E27FC236}">
                <a16:creationId xmlns:a16="http://schemas.microsoft.com/office/drawing/2014/main" id="{1C3B910C-E9AB-4968-8F9C-91F9CB10FB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581400"/>
            <a:ext cx="8763000" cy="3048000"/>
          </a:xfrm>
          <a:prstGeom prst="foldedCorner">
            <a:avLst>
              <a:gd name="adj" fmla="val 9926"/>
            </a:avLst>
          </a:prstGeom>
          <a:solidFill>
            <a:schemeClr val="bg1">
              <a:alpha val="14117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8141" name="AutoShape 24">
            <a:extLst>
              <a:ext uri="{FF2B5EF4-FFF2-40B4-BE49-F238E27FC236}">
                <a16:creationId xmlns:a16="http://schemas.microsoft.com/office/drawing/2014/main" id="{5133A7AC-A03E-4A03-9F85-3D46B8D456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581400"/>
            <a:ext cx="28194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accent2"/>
                </a:solidFill>
                <a:latin typeface="Comic Sans MS" panose="030F0702030302020204" pitchFamily="66" charset="0"/>
                <a:cs typeface="Angsana New" panose="02020603050405020304" pitchFamily="18" charset="-34"/>
              </a:rPr>
              <a:t>New Zealand</a:t>
            </a:r>
            <a:endParaRPr lang="th-TH" altLang="en-US">
              <a:solidFill>
                <a:schemeClr val="accent2"/>
              </a:solidFill>
              <a:latin typeface="Comic Sans MS" panose="030F0702030302020204" pitchFamily="66" charset="0"/>
              <a:cs typeface="Angsana New" panose="02020603050405020304" pitchFamily="18" charset="-34"/>
            </a:endParaRPr>
          </a:p>
        </p:txBody>
      </p:sp>
      <p:sp>
        <p:nvSpPr>
          <p:cNvPr id="107545" name="Text Box 25">
            <a:extLst>
              <a:ext uri="{FF2B5EF4-FFF2-40B4-BE49-F238E27FC236}">
                <a16:creationId xmlns:a16="http://schemas.microsoft.com/office/drawing/2014/main" id="{DB236E98-A479-4BEC-BC0B-2D6FE509C4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114800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0">
                <a:latin typeface="Comic Sans MS" panose="030F0702030302020204" pitchFamily="66" charset="0"/>
                <a:cs typeface="Angsana New" panose="02020603050405020304" pitchFamily="18" charset="-34"/>
              </a:rPr>
              <a:t>   </a:t>
            </a:r>
            <a:r>
              <a:rPr lang="en-US" altLang="en-US" sz="2400" b="0">
                <a:latin typeface="Comic Sans MS" panose="030F0702030302020204" pitchFamily="66" charset="0"/>
                <a:cs typeface="Angsana New" panose="02020603050405020304" pitchFamily="18" charset="-34"/>
              </a:rPr>
              <a:t>NZ Trade &amp; Enterprise</a:t>
            </a:r>
            <a:r>
              <a:rPr lang="en-US" altLang="en-US" b="0">
                <a:latin typeface="Comic Sans MS" panose="030F0702030302020204" pitchFamily="66" charset="0"/>
                <a:cs typeface="Angsana New" panose="02020603050405020304" pitchFamily="18" charset="-34"/>
              </a:rPr>
              <a:t> </a:t>
            </a:r>
            <a:r>
              <a:rPr lang="en-US" altLang="en-US" b="0">
                <a:solidFill>
                  <a:schemeClr val="accent2"/>
                </a:solidFill>
                <a:latin typeface="Comic Sans MS" panose="030F0702030302020204" pitchFamily="66" charset="0"/>
                <a:cs typeface="Angsana New" panose="02020603050405020304" pitchFamily="18" charset="-34"/>
              </a:rPr>
              <a:t>www.marketnewzealand.com</a:t>
            </a:r>
          </a:p>
        </p:txBody>
      </p:sp>
      <p:sp>
        <p:nvSpPr>
          <p:cNvPr id="107546" name="Text Box 26">
            <a:extLst>
              <a:ext uri="{FF2B5EF4-FFF2-40B4-BE49-F238E27FC236}">
                <a16:creationId xmlns:a16="http://schemas.microsoft.com/office/drawing/2014/main" id="{C0FCDAD1-6196-4840-B2C7-4434CEF869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72000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0">
                <a:latin typeface="Comic Sans MS" panose="030F0702030302020204" pitchFamily="66" charset="0"/>
                <a:cs typeface="Angsana New" panose="02020603050405020304" pitchFamily="18" charset="-34"/>
              </a:rPr>
              <a:t>   </a:t>
            </a:r>
            <a:r>
              <a:rPr lang="en-US" altLang="en-US" sz="2400" b="0">
                <a:latin typeface="Comic Sans MS" panose="030F0702030302020204" pitchFamily="66" charset="0"/>
                <a:cs typeface="Angsana New" panose="02020603050405020304" pitchFamily="18" charset="-34"/>
              </a:rPr>
              <a:t>NZ Food Safety</a:t>
            </a:r>
            <a:r>
              <a:rPr lang="en-US" altLang="en-US" b="0">
                <a:latin typeface="Comic Sans MS" panose="030F0702030302020204" pitchFamily="66" charset="0"/>
                <a:cs typeface="Angsana New" panose="02020603050405020304" pitchFamily="18" charset="-34"/>
              </a:rPr>
              <a:t>   </a:t>
            </a:r>
            <a:r>
              <a:rPr lang="en-US" altLang="en-US" b="0">
                <a:solidFill>
                  <a:schemeClr val="accent2"/>
                </a:solidFill>
                <a:latin typeface="Comic Sans MS" panose="030F0702030302020204" pitchFamily="66" charset="0"/>
                <a:cs typeface="Angsana New" panose="02020603050405020304" pitchFamily="18" charset="-34"/>
              </a:rPr>
              <a:t>www.nzfsa.govt.nz</a:t>
            </a:r>
          </a:p>
        </p:txBody>
      </p:sp>
      <p:sp>
        <p:nvSpPr>
          <p:cNvPr id="107547" name="Text Box 27">
            <a:extLst>
              <a:ext uri="{FF2B5EF4-FFF2-40B4-BE49-F238E27FC236}">
                <a16:creationId xmlns:a16="http://schemas.microsoft.com/office/drawing/2014/main" id="{7F8701DC-1905-447A-B037-E0991D2EDE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029200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h-TH" altLang="en-US" b="0"/>
              <a:t>    ศุลกากร-อัตราภาษี</a:t>
            </a:r>
            <a:r>
              <a:rPr lang="en-US" altLang="en-US" b="0">
                <a:cs typeface="Angsana New" panose="02020603050405020304" pitchFamily="18" charset="-34"/>
              </a:rPr>
              <a:t>  </a:t>
            </a:r>
            <a:r>
              <a:rPr lang="en-US" altLang="en-US" b="0">
                <a:solidFill>
                  <a:schemeClr val="accent2"/>
                </a:solidFill>
                <a:latin typeface="Comic Sans MS" panose="030F0702030302020204" pitchFamily="66" charset="0"/>
                <a:cs typeface="Angsana New" panose="02020603050405020304" pitchFamily="18" charset="-34"/>
              </a:rPr>
              <a:t>www.customs.govt.nz</a:t>
            </a:r>
          </a:p>
        </p:txBody>
      </p:sp>
      <p:sp>
        <p:nvSpPr>
          <p:cNvPr id="107548" name="Text Box 28">
            <a:extLst>
              <a:ext uri="{FF2B5EF4-FFF2-40B4-BE49-F238E27FC236}">
                <a16:creationId xmlns:a16="http://schemas.microsoft.com/office/drawing/2014/main" id="{6EEEBDDB-8DE8-4C59-BC92-0988EE3C09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562600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h-TH" altLang="en-US" b="0"/>
              <a:t>    รัฐบาลกลาง</a:t>
            </a:r>
            <a:r>
              <a:rPr lang="th-TH" altLang="en-US" b="0">
                <a:cs typeface="Angsana New" panose="02020603050405020304" pitchFamily="18" charset="-34"/>
              </a:rPr>
              <a:t> </a:t>
            </a:r>
            <a:r>
              <a:rPr lang="th-TH" altLang="en-US" sz="2400" b="0">
                <a:latin typeface="Comic Sans MS" panose="030F0702030302020204" pitchFamily="66" charset="0"/>
                <a:cs typeface="Angsana New" panose="02020603050405020304" pitchFamily="18" charset="-34"/>
              </a:rPr>
              <a:t>(</a:t>
            </a:r>
            <a:r>
              <a:rPr lang="en-US" altLang="en-US" sz="2400" b="0">
                <a:latin typeface="Comic Sans MS" panose="030F0702030302020204" pitchFamily="66" charset="0"/>
                <a:cs typeface="Angsana New" panose="02020603050405020304" pitchFamily="18" charset="-34"/>
              </a:rPr>
              <a:t>Federal Government</a:t>
            </a:r>
            <a:r>
              <a:rPr lang="th-TH" altLang="en-US" sz="2400" b="0">
                <a:latin typeface="Comic Sans MS" panose="030F0702030302020204" pitchFamily="66" charset="0"/>
                <a:cs typeface="Angsana New" panose="02020603050405020304" pitchFamily="18" charset="-34"/>
              </a:rPr>
              <a:t>)</a:t>
            </a:r>
            <a:r>
              <a:rPr lang="en-US" altLang="en-US" sz="2400" b="0">
                <a:latin typeface="Comic Sans MS" panose="030F0702030302020204" pitchFamily="66" charset="0"/>
                <a:cs typeface="Angsana New" panose="02020603050405020304" pitchFamily="18" charset="-34"/>
              </a:rPr>
              <a:t> </a:t>
            </a:r>
            <a:r>
              <a:rPr lang="en-US" altLang="en-US" b="0">
                <a:solidFill>
                  <a:schemeClr val="accent2"/>
                </a:solidFill>
                <a:latin typeface="Comic Sans MS" panose="030F0702030302020204" pitchFamily="66" charset="0"/>
                <a:cs typeface="Angsana New" panose="02020603050405020304" pitchFamily="18" charset="-34"/>
              </a:rPr>
              <a:t>www.newzealand.govt.nz</a:t>
            </a:r>
          </a:p>
        </p:txBody>
      </p:sp>
      <p:sp>
        <p:nvSpPr>
          <p:cNvPr id="107549" name="Text Box 29">
            <a:extLst>
              <a:ext uri="{FF2B5EF4-FFF2-40B4-BE49-F238E27FC236}">
                <a16:creationId xmlns:a16="http://schemas.microsoft.com/office/drawing/2014/main" id="{0C5894E3-0FA4-41B3-AF1C-8130712D98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19800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h-TH" altLang="en-US" b="0"/>
              <a:t>    กระทรวงการต่างประเทศและการค้า</a:t>
            </a:r>
            <a:r>
              <a:rPr lang="th-TH" altLang="en-US" b="0">
                <a:cs typeface="Angsana New" panose="02020603050405020304" pitchFamily="18" charset="-34"/>
              </a:rPr>
              <a:t> </a:t>
            </a:r>
            <a:r>
              <a:rPr lang="th-TH" altLang="en-US" sz="2400" b="0">
                <a:latin typeface="Comic Sans MS" panose="030F0702030302020204" pitchFamily="66" charset="0"/>
                <a:cs typeface="Angsana New" panose="02020603050405020304" pitchFamily="18" charset="-34"/>
              </a:rPr>
              <a:t>(</a:t>
            </a:r>
            <a:r>
              <a:rPr lang="en-US" altLang="en-US" sz="2400" b="0">
                <a:latin typeface="Comic Sans MS" panose="030F0702030302020204" pitchFamily="66" charset="0"/>
                <a:cs typeface="Angsana New" panose="02020603050405020304" pitchFamily="18" charset="-34"/>
              </a:rPr>
              <a:t>MFAT</a:t>
            </a:r>
            <a:r>
              <a:rPr lang="th-TH" altLang="en-US" sz="2400" b="0">
                <a:latin typeface="Comic Sans MS" panose="030F0702030302020204" pitchFamily="66" charset="0"/>
                <a:cs typeface="Angsana New" panose="02020603050405020304" pitchFamily="18" charset="-34"/>
              </a:rPr>
              <a:t>)</a:t>
            </a:r>
            <a:r>
              <a:rPr lang="en-US" altLang="en-US" sz="2400" b="0">
                <a:latin typeface="Comic Sans MS" panose="030F0702030302020204" pitchFamily="66" charset="0"/>
                <a:cs typeface="Angsana New" panose="02020603050405020304" pitchFamily="18" charset="-34"/>
              </a:rPr>
              <a:t> </a:t>
            </a:r>
            <a:r>
              <a:rPr lang="en-US" altLang="en-US" b="0">
                <a:solidFill>
                  <a:schemeClr val="accent2"/>
                </a:solidFill>
                <a:latin typeface="Comic Sans MS" panose="030F0702030302020204" pitchFamily="66" charset="0"/>
                <a:cs typeface="Angsana New" panose="02020603050405020304" pitchFamily="18" charset="-34"/>
              </a:rPr>
              <a:t>www.mfat.govt.nz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07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107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107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107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107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7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7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7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7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07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36" grpId="0"/>
      <p:bldP spid="107537" grpId="0"/>
      <p:bldP spid="107538" grpId="0"/>
      <p:bldP spid="107539" grpId="0"/>
      <p:bldP spid="107540" grpId="0"/>
      <p:bldP spid="107545" grpId="0"/>
      <p:bldP spid="107546" grpId="0"/>
      <p:bldP spid="107547" grpId="0"/>
      <p:bldP spid="107548" grpId="0"/>
      <p:bldP spid="10754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10">
            <a:extLst>
              <a:ext uri="{FF2B5EF4-FFF2-40B4-BE49-F238E27FC236}">
                <a16:creationId xmlns:a16="http://schemas.microsoft.com/office/drawing/2014/main" id="{880A8F35-5641-4285-B9D2-491CD99F42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5943600"/>
            <a:ext cx="1600200" cy="6858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3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en-US" altLang="en-US" b="0">
              <a:cs typeface="Angsana New" panose="02020603050405020304" pitchFamily="18" charset="-34"/>
            </a:endParaRPr>
          </a:p>
        </p:txBody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72F7E720-E3AE-4172-B64F-E9A1207DBB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257800" y="685800"/>
            <a:ext cx="2895600" cy="304800"/>
          </a:xfrm>
        </p:spPr>
        <p:txBody>
          <a:bodyPr/>
          <a:lstStyle/>
          <a:p>
            <a:pPr algn="r" eaLnBrk="1" hangingPunct="1">
              <a:defRPr/>
            </a:pPr>
            <a:r>
              <a:rPr lang="th-TH" sz="2800" u="sng"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จำนวนประชากร</a:t>
            </a:r>
            <a:r>
              <a:rPr lang="en-US" sz="2800" u="sng"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 </a:t>
            </a:r>
            <a:r>
              <a:rPr lang="th-TH" sz="2800" u="sng"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ปี </a:t>
            </a:r>
            <a:r>
              <a:rPr lang="en-US" sz="2800" u="sng"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2006</a:t>
            </a:r>
          </a:p>
        </p:txBody>
      </p:sp>
      <p:sp>
        <p:nvSpPr>
          <p:cNvPr id="6148" name="Line 3">
            <a:extLst>
              <a:ext uri="{FF2B5EF4-FFF2-40B4-BE49-F238E27FC236}">
                <a16:creationId xmlns:a16="http://schemas.microsoft.com/office/drawing/2014/main" id="{453E7C6C-3585-4BD3-AF3F-1B33BF5DE37A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0200" y="1295400"/>
            <a:ext cx="1546225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9" name="Line 4">
            <a:extLst>
              <a:ext uri="{FF2B5EF4-FFF2-40B4-BE49-F238E27FC236}">
                <a16:creationId xmlns:a16="http://schemas.microsoft.com/office/drawing/2014/main" id="{3640B579-2493-4C1F-BDCD-B92AA7BDDD71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0200" y="6705600"/>
            <a:ext cx="1546225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0" name="Line 5">
            <a:extLst>
              <a:ext uri="{FF2B5EF4-FFF2-40B4-BE49-F238E27FC236}">
                <a16:creationId xmlns:a16="http://schemas.microsoft.com/office/drawing/2014/main" id="{22C0DE92-8A27-4FB8-9164-0DBE8EFC61F9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0200" y="1295400"/>
            <a:ext cx="0" cy="6858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1" name="Line 6">
            <a:extLst>
              <a:ext uri="{FF2B5EF4-FFF2-40B4-BE49-F238E27FC236}">
                <a16:creationId xmlns:a16="http://schemas.microsoft.com/office/drawing/2014/main" id="{46B7992E-C597-4466-B57D-7F17C084B808}"/>
              </a:ext>
            </a:extLst>
          </p:cNvPr>
          <p:cNvSpPr>
            <a:spLocks noChangeShapeType="1"/>
          </p:cNvSpPr>
          <p:nvPr/>
        </p:nvSpPr>
        <p:spPr bwMode="auto">
          <a:xfrm>
            <a:off x="7848600" y="1295400"/>
            <a:ext cx="0" cy="6858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2" name="Line 7">
            <a:extLst>
              <a:ext uri="{FF2B5EF4-FFF2-40B4-BE49-F238E27FC236}">
                <a16:creationId xmlns:a16="http://schemas.microsoft.com/office/drawing/2014/main" id="{3360C88B-14B8-4479-B8C5-AB78AB2C6D63}"/>
              </a:ext>
            </a:extLst>
          </p:cNvPr>
          <p:cNvSpPr>
            <a:spLocks noChangeShapeType="1"/>
          </p:cNvSpPr>
          <p:nvPr/>
        </p:nvSpPr>
        <p:spPr bwMode="auto">
          <a:xfrm>
            <a:off x="3146425" y="1295400"/>
            <a:ext cx="21844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3" name="Line 8">
            <a:extLst>
              <a:ext uri="{FF2B5EF4-FFF2-40B4-BE49-F238E27FC236}">
                <a16:creationId xmlns:a16="http://schemas.microsoft.com/office/drawing/2014/main" id="{D7791130-0CC8-4E2B-88C6-BC905B3D7FA6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0200" y="1981200"/>
            <a:ext cx="0" cy="6858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4" name="Line 9">
            <a:extLst>
              <a:ext uri="{FF2B5EF4-FFF2-40B4-BE49-F238E27FC236}">
                <a16:creationId xmlns:a16="http://schemas.microsoft.com/office/drawing/2014/main" id="{047A6E5E-8873-40E3-88F1-90C4BCDDDEB0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0825" y="1295400"/>
            <a:ext cx="2517775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5" name="Line 10">
            <a:extLst>
              <a:ext uri="{FF2B5EF4-FFF2-40B4-BE49-F238E27FC236}">
                <a16:creationId xmlns:a16="http://schemas.microsoft.com/office/drawing/2014/main" id="{0CAED4A7-6386-4324-B99B-CB484BC5E7FD}"/>
              </a:ext>
            </a:extLst>
          </p:cNvPr>
          <p:cNvSpPr>
            <a:spLocks noChangeShapeType="1"/>
          </p:cNvSpPr>
          <p:nvPr/>
        </p:nvSpPr>
        <p:spPr bwMode="auto">
          <a:xfrm>
            <a:off x="7848600" y="1981200"/>
            <a:ext cx="0" cy="6858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6" name="Line 11">
            <a:extLst>
              <a:ext uri="{FF2B5EF4-FFF2-40B4-BE49-F238E27FC236}">
                <a16:creationId xmlns:a16="http://schemas.microsoft.com/office/drawing/2014/main" id="{91FE670A-A956-4A43-BBA3-A38165DA1D64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0200" y="2667000"/>
            <a:ext cx="0" cy="6858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7" name="Line 12">
            <a:extLst>
              <a:ext uri="{FF2B5EF4-FFF2-40B4-BE49-F238E27FC236}">
                <a16:creationId xmlns:a16="http://schemas.microsoft.com/office/drawing/2014/main" id="{82AFB4BC-B507-460E-AC18-457DF3B0C690}"/>
              </a:ext>
            </a:extLst>
          </p:cNvPr>
          <p:cNvSpPr>
            <a:spLocks noChangeShapeType="1"/>
          </p:cNvSpPr>
          <p:nvPr/>
        </p:nvSpPr>
        <p:spPr bwMode="auto">
          <a:xfrm>
            <a:off x="7848600" y="2667000"/>
            <a:ext cx="0" cy="6858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8" name="Line 13">
            <a:extLst>
              <a:ext uri="{FF2B5EF4-FFF2-40B4-BE49-F238E27FC236}">
                <a16:creationId xmlns:a16="http://schemas.microsoft.com/office/drawing/2014/main" id="{82025AD0-6CF3-4FE9-8C6F-D1B1532BB8D3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0200" y="3352800"/>
            <a:ext cx="0" cy="6858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9" name="Line 14">
            <a:extLst>
              <a:ext uri="{FF2B5EF4-FFF2-40B4-BE49-F238E27FC236}">
                <a16:creationId xmlns:a16="http://schemas.microsoft.com/office/drawing/2014/main" id="{53E03AB6-DED0-4EAC-AD4C-8DAE107619B9}"/>
              </a:ext>
            </a:extLst>
          </p:cNvPr>
          <p:cNvSpPr>
            <a:spLocks noChangeShapeType="1"/>
          </p:cNvSpPr>
          <p:nvPr/>
        </p:nvSpPr>
        <p:spPr bwMode="auto">
          <a:xfrm>
            <a:off x="7848600" y="3352800"/>
            <a:ext cx="0" cy="6858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0" name="Line 15">
            <a:extLst>
              <a:ext uri="{FF2B5EF4-FFF2-40B4-BE49-F238E27FC236}">
                <a16:creationId xmlns:a16="http://schemas.microsoft.com/office/drawing/2014/main" id="{8846D957-DFC7-4884-B278-D8F7BF154776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0200" y="4038600"/>
            <a:ext cx="0" cy="6858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1" name="Line 16">
            <a:extLst>
              <a:ext uri="{FF2B5EF4-FFF2-40B4-BE49-F238E27FC236}">
                <a16:creationId xmlns:a16="http://schemas.microsoft.com/office/drawing/2014/main" id="{8C179B07-7AB1-4CE5-AA60-169AB10D46E4}"/>
              </a:ext>
            </a:extLst>
          </p:cNvPr>
          <p:cNvSpPr>
            <a:spLocks noChangeShapeType="1"/>
          </p:cNvSpPr>
          <p:nvPr/>
        </p:nvSpPr>
        <p:spPr bwMode="auto">
          <a:xfrm>
            <a:off x="7848600" y="4038600"/>
            <a:ext cx="0" cy="6858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2" name="Line 17">
            <a:extLst>
              <a:ext uri="{FF2B5EF4-FFF2-40B4-BE49-F238E27FC236}">
                <a16:creationId xmlns:a16="http://schemas.microsoft.com/office/drawing/2014/main" id="{AC21E8AE-576C-4B69-A19F-C0B56B5D347E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0200" y="4724400"/>
            <a:ext cx="0" cy="6858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3" name="Line 18">
            <a:extLst>
              <a:ext uri="{FF2B5EF4-FFF2-40B4-BE49-F238E27FC236}">
                <a16:creationId xmlns:a16="http://schemas.microsoft.com/office/drawing/2014/main" id="{057E6331-4639-48BB-814E-C4EF03E52AF3}"/>
              </a:ext>
            </a:extLst>
          </p:cNvPr>
          <p:cNvSpPr>
            <a:spLocks noChangeShapeType="1"/>
          </p:cNvSpPr>
          <p:nvPr/>
        </p:nvSpPr>
        <p:spPr bwMode="auto">
          <a:xfrm>
            <a:off x="7848600" y="4724400"/>
            <a:ext cx="0" cy="6858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4" name="Line 19">
            <a:extLst>
              <a:ext uri="{FF2B5EF4-FFF2-40B4-BE49-F238E27FC236}">
                <a16:creationId xmlns:a16="http://schemas.microsoft.com/office/drawing/2014/main" id="{0BA37D50-41BA-4310-8943-4DC1453500FF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0200" y="5410200"/>
            <a:ext cx="0" cy="7620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5" name="Line 20">
            <a:extLst>
              <a:ext uri="{FF2B5EF4-FFF2-40B4-BE49-F238E27FC236}">
                <a16:creationId xmlns:a16="http://schemas.microsoft.com/office/drawing/2014/main" id="{3B7F51FE-A351-446F-9A58-AC4250A80F16}"/>
              </a:ext>
            </a:extLst>
          </p:cNvPr>
          <p:cNvSpPr>
            <a:spLocks noChangeShapeType="1"/>
          </p:cNvSpPr>
          <p:nvPr/>
        </p:nvSpPr>
        <p:spPr bwMode="auto">
          <a:xfrm>
            <a:off x="7848600" y="5410200"/>
            <a:ext cx="0" cy="7620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6" name="Line 21">
            <a:extLst>
              <a:ext uri="{FF2B5EF4-FFF2-40B4-BE49-F238E27FC236}">
                <a16:creationId xmlns:a16="http://schemas.microsoft.com/office/drawing/2014/main" id="{48E5C03C-87D9-4C83-9D67-3BE0848D6E5B}"/>
              </a:ext>
            </a:extLst>
          </p:cNvPr>
          <p:cNvSpPr>
            <a:spLocks noChangeShapeType="1"/>
          </p:cNvSpPr>
          <p:nvPr/>
        </p:nvSpPr>
        <p:spPr bwMode="auto">
          <a:xfrm>
            <a:off x="3146425" y="6172200"/>
            <a:ext cx="21844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7" name="Line 22">
            <a:extLst>
              <a:ext uri="{FF2B5EF4-FFF2-40B4-BE49-F238E27FC236}">
                <a16:creationId xmlns:a16="http://schemas.microsoft.com/office/drawing/2014/main" id="{C7B7498E-D790-4298-B71B-DB6272711A26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0825" y="6172200"/>
            <a:ext cx="2517775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8" name="Rectangle 31">
            <a:extLst>
              <a:ext uri="{FF2B5EF4-FFF2-40B4-BE49-F238E27FC236}">
                <a16:creationId xmlns:a16="http://schemas.microsoft.com/office/drawing/2014/main" id="{28BEBC93-B17F-478D-8C28-A914D330C6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40386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en-US" altLang="en-US" b="0">
              <a:cs typeface="Angsana New" panose="02020603050405020304" pitchFamily="18" charset="-34"/>
            </a:endParaRPr>
          </a:p>
        </p:txBody>
      </p:sp>
      <p:sp>
        <p:nvSpPr>
          <p:cNvPr id="6169" name="Rectangle 36">
            <a:extLst>
              <a:ext uri="{FF2B5EF4-FFF2-40B4-BE49-F238E27FC236}">
                <a16:creationId xmlns:a16="http://schemas.microsoft.com/office/drawing/2014/main" id="{9E324482-12AA-4346-945F-598EAA11FC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1295400"/>
            <a:ext cx="154622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en-US" altLang="en-US" b="0">
              <a:cs typeface="Angsana New" panose="02020603050405020304" pitchFamily="18" charset="-34"/>
            </a:endParaRPr>
          </a:p>
        </p:txBody>
      </p:sp>
      <p:sp>
        <p:nvSpPr>
          <p:cNvPr id="6170" name="Rectangle 41">
            <a:extLst>
              <a:ext uri="{FF2B5EF4-FFF2-40B4-BE49-F238E27FC236}">
                <a16:creationId xmlns:a16="http://schemas.microsoft.com/office/drawing/2014/main" id="{3BB54228-F5E7-4B05-A26C-5339E84DB7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1981200"/>
            <a:ext cx="154622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en-US" altLang="en-US" b="0">
              <a:cs typeface="Angsana New" panose="02020603050405020304" pitchFamily="18" charset="-34"/>
            </a:endParaRPr>
          </a:p>
        </p:txBody>
      </p:sp>
      <p:sp>
        <p:nvSpPr>
          <p:cNvPr id="6171" name="Rectangle 46">
            <a:extLst>
              <a:ext uri="{FF2B5EF4-FFF2-40B4-BE49-F238E27FC236}">
                <a16:creationId xmlns:a16="http://schemas.microsoft.com/office/drawing/2014/main" id="{DA2D94FF-BEF9-473D-9523-C908348308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2667000"/>
            <a:ext cx="154622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en-US" altLang="en-US" b="0">
              <a:cs typeface="Angsana New" panose="02020603050405020304" pitchFamily="18" charset="-34"/>
            </a:endParaRPr>
          </a:p>
        </p:txBody>
      </p:sp>
      <p:grpSp>
        <p:nvGrpSpPr>
          <p:cNvPr id="6172" name="Group 81">
            <a:extLst>
              <a:ext uri="{FF2B5EF4-FFF2-40B4-BE49-F238E27FC236}">
                <a16:creationId xmlns:a16="http://schemas.microsoft.com/office/drawing/2014/main" id="{22E4E371-E595-44A5-AEFC-0A0228900AA0}"/>
              </a:ext>
            </a:extLst>
          </p:cNvPr>
          <p:cNvGrpSpPr>
            <a:grpSpLocks/>
          </p:cNvGrpSpPr>
          <p:nvPr/>
        </p:nvGrpSpPr>
        <p:grpSpPr bwMode="auto">
          <a:xfrm>
            <a:off x="1676400" y="3886200"/>
            <a:ext cx="6019800" cy="568325"/>
            <a:chOff x="1056" y="2496"/>
            <a:chExt cx="3792" cy="358"/>
          </a:xfrm>
        </p:grpSpPr>
        <p:sp>
          <p:nvSpPr>
            <p:cNvPr id="6207" name="Rectangle 29">
              <a:extLst>
                <a:ext uri="{FF2B5EF4-FFF2-40B4-BE49-F238E27FC236}">
                  <a16:creationId xmlns:a16="http://schemas.microsoft.com/office/drawing/2014/main" id="{385717B6-4A0A-447F-A78C-1A026D7C43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9" y="2496"/>
              <a:ext cx="1359" cy="3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altLang="en-US" b="0"/>
                <a:t>   </a:t>
              </a:r>
              <a:r>
                <a:rPr lang="th-TH" altLang="en-US" b="0"/>
                <a:t>299 ล้านคน</a:t>
              </a:r>
              <a:endParaRPr lang="en-US" altLang="en-US" b="0"/>
            </a:p>
          </p:txBody>
        </p:sp>
        <p:sp>
          <p:nvSpPr>
            <p:cNvPr id="6208" name="Rectangle 30">
              <a:extLst>
                <a:ext uri="{FF2B5EF4-FFF2-40B4-BE49-F238E27FC236}">
                  <a16:creationId xmlns:a16="http://schemas.microsoft.com/office/drawing/2014/main" id="{2CA739A5-E9AF-4D37-9FC8-450815A726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3" y="2496"/>
              <a:ext cx="1179" cy="3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th-TH" altLang="en-US" b="0"/>
                <a:t>อเมริกา</a:t>
              </a:r>
              <a:endParaRPr lang="en-US" altLang="en-US" b="0"/>
            </a:p>
          </p:txBody>
        </p:sp>
        <p:pic>
          <p:nvPicPr>
            <p:cNvPr id="6209" name="Picture 32" descr="United%20States%20of%20America">
              <a:extLst>
                <a:ext uri="{FF2B5EF4-FFF2-40B4-BE49-F238E27FC236}">
                  <a16:creationId xmlns:a16="http://schemas.microsoft.com/office/drawing/2014/main" id="{FE3BE461-CAB4-423A-A3E5-18AFD075CA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2496"/>
              <a:ext cx="576" cy="30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173" name="Group 77">
            <a:extLst>
              <a:ext uri="{FF2B5EF4-FFF2-40B4-BE49-F238E27FC236}">
                <a16:creationId xmlns:a16="http://schemas.microsoft.com/office/drawing/2014/main" id="{1132F95B-6C66-4D31-9564-59C098F699B7}"/>
              </a:ext>
            </a:extLst>
          </p:cNvPr>
          <p:cNvGrpSpPr>
            <a:grpSpLocks/>
          </p:cNvGrpSpPr>
          <p:nvPr/>
        </p:nvGrpSpPr>
        <p:grpSpPr bwMode="auto">
          <a:xfrm>
            <a:off x="1676400" y="1143000"/>
            <a:ext cx="5943600" cy="522288"/>
            <a:chOff x="1056" y="768"/>
            <a:chExt cx="3744" cy="329"/>
          </a:xfrm>
        </p:grpSpPr>
        <p:sp>
          <p:nvSpPr>
            <p:cNvPr id="6204" name="Rectangle 34">
              <a:extLst>
                <a:ext uri="{FF2B5EF4-FFF2-40B4-BE49-F238E27FC236}">
                  <a16:creationId xmlns:a16="http://schemas.microsoft.com/office/drawing/2014/main" id="{13FC8906-AB5B-4516-8A5B-53D7E44CE1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4" y="768"/>
              <a:ext cx="124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th-TH" altLang="en-US" b="0"/>
                <a:t>  1,314 ล้านคน</a:t>
              </a:r>
              <a:endParaRPr lang="en-US" altLang="en-US" b="0"/>
            </a:p>
          </p:txBody>
        </p:sp>
        <p:sp>
          <p:nvSpPr>
            <p:cNvPr id="6205" name="Rectangle 35">
              <a:extLst>
                <a:ext uri="{FF2B5EF4-FFF2-40B4-BE49-F238E27FC236}">
                  <a16:creationId xmlns:a16="http://schemas.microsoft.com/office/drawing/2014/main" id="{060E5C5D-6CB0-49CB-AA7E-FA12481F5E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3" y="768"/>
              <a:ext cx="108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th-TH" altLang="en-US" b="0">
                  <a:latin typeface="Angsana New" panose="02020603050405020304" pitchFamily="18" charset="-34"/>
                </a:rPr>
                <a:t>จีน</a:t>
              </a:r>
              <a:endParaRPr lang="en-US" altLang="en-US" b="0">
                <a:latin typeface="Angsana New" panose="02020603050405020304" pitchFamily="18" charset="-34"/>
              </a:endParaRPr>
            </a:p>
          </p:txBody>
        </p:sp>
        <p:pic>
          <p:nvPicPr>
            <p:cNvPr id="6206" name="Picture 37" descr="China">
              <a:extLst>
                <a:ext uri="{FF2B5EF4-FFF2-40B4-BE49-F238E27FC236}">
                  <a16:creationId xmlns:a16="http://schemas.microsoft.com/office/drawing/2014/main" id="{96385C00-25C0-4AAF-9172-66F8BC60B5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768"/>
              <a:ext cx="576" cy="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174" name="Group 78">
            <a:extLst>
              <a:ext uri="{FF2B5EF4-FFF2-40B4-BE49-F238E27FC236}">
                <a16:creationId xmlns:a16="http://schemas.microsoft.com/office/drawing/2014/main" id="{D7FD7880-CC95-4E63-B300-8D1DE6ABC636}"/>
              </a:ext>
            </a:extLst>
          </p:cNvPr>
          <p:cNvGrpSpPr>
            <a:grpSpLocks/>
          </p:cNvGrpSpPr>
          <p:nvPr/>
        </p:nvGrpSpPr>
        <p:grpSpPr bwMode="auto">
          <a:xfrm>
            <a:off x="1676400" y="1828800"/>
            <a:ext cx="6019800" cy="522288"/>
            <a:chOff x="1056" y="1200"/>
            <a:chExt cx="3792" cy="329"/>
          </a:xfrm>
        </p:grpSpPr>
        <p:sp>
          <p:nvSpPr>
            <p:cNvPr id="6201" name="Rectangle 39">
              <a:extLst>
                <a:ext uri="{FF2B5EF4-FFF2-40B4-BE49-F238E27FC236}">
                  <a16:creationId xmlns:a16="http://schemas.microsoft.com/office/drawing/2014/main" id="{DF74AA37-2FED-41BC-89E3-4368C27130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9" y="1200"/>
              <a:ext cx="1359" cy="3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th-TH" altLang="en-US" b="0"/>
                <a:t>  1,113 ล้านคน</a:t>
              </a:r>
              <a:endParaRPr lang="en-US" altLang="en-US" b="0"/>
            </a:p>
          </p:txBody>
        </p:sp>
        <p:sp>
          <p:nvSpPr>
            <p:cNvPr id="6202" name="Rectangle 40">
              <a:extLst>
                <a:ext uri="{FF2B5EF4-FFF2-40B4-BE49-F238E27FC236}">
                  <a16:creationId xmlns:a16="http://schemas.microsoft.com/office/drawing/2014/main" id="{75C1FD8E-76A4-44BD-B135-00A9ECBCF9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3" y="1200"/>
              <a:ext cx="1179" cy="3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th-TH" altLang="en-US" b="0"/>
                <a:t>อินเดีย</a:t>
              </a:r>
              <a:endParaRPr lang="en-US" altLang="en-US" b="0"/>
            </a:p>
          </p:txBody>
        </p:sp>
        <p:pic>
          <p:nvPicPr>
            <p:cNvPr id="6203" name="Picture 42" descr="India">
              <a:extLst>
                <a:ext uri="{FF2B5EF4-FFF2-40B4-BE49-F238E27FC236}">
                  <a16:creationId xmlns:a16="http://schemas.microsoft.com/office/drawing/2014/main" id="{9211FEBB-D144-4699-BF21-9E8C8B8B32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1200"/>
              <a:ext cx="576" cy="32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175" name="Group 79">
            <a:extLst>
              <a:ext uri="{FF2B5EF4-FFF2-40B4-BE49-F238E27FC236}">
                <a16:creationId xmlns:a16="http://schemas.microsoft.com/office/drawing/2014/main" id="{43B198C9-F2F4-492E-BB87-33D823BFF1B1}"/>
              </a:ext>
            </a:extLst>
          </p:cNvPr>
          <p:cNvGrpSpPr>
            <a:grpSpLocks/>
          </p:cNvGrpSpPr>
          <p:nvPr/>
        </p:nvGrpSpPr>
        <p:grpSpPr bwMode="auto">
          <a:xfrm>
            <a:off x="1676400" y="2514600"/>
            <a:ext cx="6019800" cy="587375"/>
            <a:chOff x="1056" y="1632"/>
            <a:chExt cx="3792" cy="370"/>
          </a:xfrm>
        </p:grpSpPr>
        <p:sp>
          <p:nvSpPr>
            <p:cNvPr id="6198" name="Rectangle 44">
              <a:extLst>
                <a:ext uri="{FF2B5EF4-FFF2-40B4-BE49-F238E27FC236}">
                  <a16:creationId xmlns:a16="http://schemas.microsoft.com/office/drawing/2014/main" id="{185B4596-F495-4334-836F-DFD227AF0F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8" y="1632"/>
              <a:ext cx="1350" cy="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altLang="en-US" b="0"/>
                <a:t>    </a:t>
              </a:r>
              <a:r>
                <a:rPr lang="th-TH" altLang="en-US" b="0"/>
                <a:t>567</a:t>
              </a:r>
              <a:r>
                <a:rPr lang="en-US" altLang="en-US" b="0">
                  <a:solidFill>
                    <a:srgbClr val="0000FF"/>
                  </a:solidFill>
                </a:rPr>
                <a:t> </a:t>
              </a:r>
              <a:r>
                <a:rPr lang="th-TH" altLang="en-US" b="0"/>
                <a:t>ล้านคน</a:t>
              </a:r>
              <a:endParaRPr lang="en-US" altLang="en-US" b="0"/>
            </a:p>
          </p:txBody>
        </p:sp>
        <p:sp>
          <p:nvSpPr>
            <p:cNvPr id="6199" name="Rectangle 45">
              <a:extLst>
                <a:ext uri="{FF2B5EF4-FFF2-40B4-BE49-F238E27FC236}">
                  <a16:creationId xmlns:a16="http://schemas.microsoft.com/office/drawing/2014/main" id="{1A1EECE4-9007-4152-A258-F325457C3A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1" y="1632"/>
              <a:ext cx="1171" cy="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altLang="en-US" sz="2000" b="0"/>
                <a:t>ASEAN 10</a:t>
              </a:r>
            </a:p>
          </p:txBody>
        </p:sp>
        <p:pic>
          <p:nvPicPr>
            <p:cNvPr id="6200" name="Picture 47" descr="asean">
              <a:extLst>
                <a:ext uri="{FF2B5EF4-FFF2-40B4-BE49-F238E27FC236}">
                  <a16:creationId xmlns:a16="http://schemas.microsoft.com/office/drawing/2014/main" id="{F194F3FA-E0CC-4960-9313-783CFFAEFF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1632"/>
              <a:ext cx="576" cy="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176" name="Group 80">
            <a:extLst>
              <a:ext uri="{FF2B5EF4-FFF2-40B4-BE49-F238E27FC236}">
                <a16:creationId xmlns:a16="http://schemas.microsoft.com/office/drawing/2014/main" id="{EA6A22C7-A196-474B-897A-DC95B797E205}"/>
              </a:ext>
            </a:extLst>
          </p:cNvPr>
          <p:cNvGrpSpPr>
            <a:grpSpLocks/>
          </p:cNvGrpSpPr>
          <p:nvPr/>
        </p:nvGrpSpPr>
        <p:grpSpPr bwMode="auto">
          <a:xfrm>
            <a:off x="1676400" y="3200400"/>
            <a:ext cx="6027738" cy="557213"/>
            <a:chOff x="1056" y="2064"/>
            <a:chExt cx="3797" cy="351"/>
          </a:xfrm>
        </p:grpSpPr>
        <p:sp>
          <p:nvSpPr>
            <p:cNvPr id="6194" name="Rectangle 49">
              <a:extLst>
                <a:ext uri="{FF2B5EF4-FFF2-40B4-BE49-F238E27FC236}">
                  <a16:creationId xmlns:a16="http://schemas.microsoft.com/office/drawing/2014/main" id="{28067933-D174-441D-94C9-BF887E241B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4" y="2064"/>
              <a:ext cx="1359" cy="3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altLang="en-US" b="0"/>
                <a:t>    </a:t>
              </a:r>
              <a:r>
                <a:rPr lang="th-TH" altLang="en-US" b="0"/>
                <a:t>460 ล้านคน</a:t>
              </a:r>
              <a:endParaRPr lang="en-US" altLang="en-US" b="0"/>
            </a:p>
          </p:txBody>
        </p:sp>
        <p:sp>
          <p:nvSpPr>
            <p:cNvPr id="6195" name="Rectangle 50">
              <a:extLst>
                <a:ext uri="{FF2B5EF4-FFF2-40B4-BE49-F238E27FC236}">
                  <a16:creationId xmlns:a16="http://schemas.microsoft.com/office/drawing/2014/main" id="{45A8D16A-6655-425F-AFD6-E3FEDF46AD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8" y="2064"/>
              <a:ext cx="1179" cy="3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altLang="en-US" sz="2000" b="0"/>
                <a:t>EU 25</a:t>
              </a:r>
            </a:p>
          </p:txBody>
        </p:sp>
        <p:sp>
          <p:nvSpPr>
            <p:cNvPr id="6196" name="Rectangle 51">
              <a:extLst>
                <a:ext uri="{FF2B5EF4-FFF2-40B4-BE49-F238E27FC236}">
                  <a16:creationId xmlns:a16="http://schemas.microsoft.com/office/drawing/2014/main" id="{5B96F4E1-B3F3-41CB-A1FC-3A1895E54A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6" y="2064"/>
              <a:ext cx="835" cy="3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endParaRPr lang="en-US" altLang="en-US" b="0">
                <a:cs typeface="Angsana New" panose="02020603050405020304" pitchFamily="18" charset="-34"/>
              </a:endParaRPr>
            </a:p>
          </p:txBody>
        </p:sp>
        <p:pic>
          <p:nvPicPr>
            <p:cNvPr id="6197" name="Picture 52" descr="eu">
              <a:extLst>
                <a:ext uri="{FF2B5EF4-FFF2-40B4-BE49-F238E27FC236}">
                  <a16:creationId xmlns:a16="http://schemas.microsoft.com/office/drawing/2014/main" id="{F5E6EE64-F5C0-44A9-96DD-9A60839FD5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1" y="2064"/>
              <a:ext cx="576" cy="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177" name="Group 82">
            <a:extLst>
              <a:ext uri="{FF2B5EF4-FFF2-40B4-BE49-F238E27FC236}">
                <a16:creationId xmlns:a16="http://schemas.microsoft.com/office/drawing/2014/main" id="{A7A557A7-5B1D-4DA9-A956-19E44EC51EF5}"/>
              </a:ext>
            </a:extLst>
          </p:cNvPr>
          <p:cNvGrpSpPr>
            <a:grpSpLocks/>
          </p:cNvGrpSpPr>
          <p:nvPr/>
        </p:nvGrpSpPr>
        <p:grpSpPr bwMode="auto">
          <a:xfrm>
            <a:off x="1676400" y="4572000"/>
            <a:ext cx="6019800" cy="457200"/>
            <a:chOff x="1056" y="2928"/>
            <a:chExt cx="3792" cy="288"/>
          </a:xfrm>
        </p:grpSpPr>
        <p:sp>
          <p:nvSpPr>
            <p:cNvPr id="6191" name="Rectangle 54">
              <a:extLst>
                <a:ext uri="{FF2B5EF4-FFF2-40B4-BE49-F238E27FC236}">
                  <a16:creationId xmlns:a16="http://schemas.microsoft.com/office/drawing/2014/main" id="{FE73B917-859B-43E9-B8D9-C132D55602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8" y="2928"/>
              <a:ext cx="1360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altLang="en-US" b="0"/>
                <a:t>   </a:t>
              </a:r>
              <a:r>
                <a:rPr lang="th-TH" altLang="en-US" b="0"/>
                <a:t>127 ล้านคน</a:t>
              </a:r>
              <a:endParaRPr lang="en-US" altLang="en-US" b="0"/>
            </a:p>
          </p:txBody>
        </p:sp>
        <p:sp>
          <p:nvSpPr>
            <p:cNvPr id="6192" name="Rectangle 55">
              <a:extLst>
                <a:ext uri="{FF2B5EF4-FFF2-40B4-BE49-F238E27FC236}">
                  <a16:creationId xmlns:a16="http://schemas.microsoft.com/office/drawing/2014/main" id="{A37663E2-42CC-4537-B470-7591811ACF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2928"/>
              <a:ext cx="1180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th-TH" altLang="en-US" b="0"/>
                <a:t>ญี่ปุ่น</a:t>
              </a:r>
              <a:endParaRPr lang="en-US" altLang="en-US" b="0"/>
            </a:p>
          </p:txBody>
        </p:sp>
        <p:pic>
          <p:nvPicPr>
            <p:cNvPr id="6193" name="Picture 57" descr="Japan">
              <a:extLst>
                <a:ext uri="{FF2B5EF4-FFF2-40B4-BE49-F238E27FC236}">
                  <a16:creationId xmlns:a16="http://schemas.microsoft.com/office/drawing/2014/main" id="{E2EA179C-375D-4CB9-9649-C5F8DAFA496E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2928"/>
              <a:ext cx="576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</p:grpSp>
      <p:sp>
        <p:nvSpPr>
          <p:cNvPr id="28731" name="Text Box 59">
            <a:extLst>
              <a:ext uri="{FF2B5EF4-FFF2-40B4-BE49-F238E27FC236}">
                <a16:creationId xmlns:a16="http://schemas.microsoft.com/office/drawing/2014/main" id="{11C256C9-B972-4629-86C7-F434019CB2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304800"/>
            <a:ext cx="3962400" cy="64135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th-TH" altLang="en-US" sz="3600" b="0">
                <a:latin typeface="Browallia New" panose="020B0604020202020204" pitchFamily="34" charset="-34"/>
              </a:rPr>
              <a:t>..........</a:t>
            </a:r>
            <a:r>
              <a:rPr lang="th-TH" altLang="en-US" sz="3600">
                <a:latin typeface="Browallia New" panose="020B0604020202020204" pitchFamily="34" charset="-34"/>
              </a:rPr>
              <a:t>แต่ประชากรน้อย</a:t>
            </a:r>
          </a:p>
        </p:txBody>
      </p:sp>
      <p:sp>
        <p:nvSpPr>
          <p:cNvPr id="6179" name="Rectangle 71">
            <a:extLst>
              <a:ext uri="{FF2B5EF4-FFF2-40B4-BE49-F238E27FC236}">
                <a16:creationId xmlns:a16="http://schemas.microsoft.com/office/drawing/2014/main" id="{46AEE815-E9DC-4825-AD5A-2F3E29776F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4572000"/>
            <a:ext cx="914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en-US" altLang="en-US" b="0">
              <a:cs typeface="Angsana New" panose="02020603050405020304" pitchFamily="18" charset="-34"/>
            </a:endParaRPr>
          </a:p>
        </p:txBody>
      </p:sp>
      <p:sp>
        <p:nvSpPr>
          <p:cNvPr id="6180" name="Rectangle 26">
            <a:extLst>
              <a:ext uri="{FF2B5EF4-FFF2-40B4-BE49-F238E27FC236}">
                <a16:creationId xmlns:a16="http://schemas.microsoft.com/office/drawing/2014/main" id="{31CB9803-B4F5-410B-9EC5-AB8090DA43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5105400"/>
            <a:ext cx="1546225" cy="7620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3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en-US" altLang="en-US" b="0">
              <a:cs typeface="Angsana New" panose="02020603050405020304" pitchFamily="18" charset="-34"/>
            </a:endParaRPr>
          </a:p>
        </p:txBody>
      </p:sp>
      <p:grpSp>
        <p:nvGrpSpPr>
          <p:cNvPr id="28783" name="Group 111">
            <a:extLst>
              <a:ext uri="{FF2B5EF4-FFF2-40B4-BE49-F238E27FC236}">
                <a16:creationId xmlns:a16="http://schemas.microsoft.com/office/drawing/2014/main" id="{0452C6BB-F9BA-46BB-94E2-66B3BF1B7DFA}"/>
              </a:ext>
            </a:extLst>
          </p:cNvPr>
          <p:cNvGrpSpPr>
            <a:grpSpLocks/>
          </p:cNvGrpSpPr>
          <p:nvPr/>
        </p:nvGrpSpPr>
        <p:grpSpPr bwMode="auto">
          <a:xfrm>
            <a:off x="3146425" y="5105400"/>
            <a:ext cx="4702175" cy="762000"/>
            <a:chOff x="1982" y="3216"/>
            <a:chExt cx="2962" cy="480"/>
          </a:xfrm>
        </p:grpSpPr>
        <p:sp>
          <p:nvSpPr>
            <p:cNvPr id="6189" name="Rectangle 24">
              <a:extLst>
                <a:ext uri="{FF2B5EF4-FFF2-40B4-BE49-F238E27FC236}">
                  <a16:creationId xmlns:a16="http://schemas.microsoft.com/office/drawing/2014/main" id="{F81E7789-7945-4ECB-9EA6-B5B4CB7C67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8" y="3216"/>
              <a:ext cx="1586" cy="480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399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altLang="en-US" b="0"/>
                <a:t>  </a:t>
              </a:r>
              <a:r>
                <a:rPr lang="th-TH" altLang="en-US" b="0"/>
                <a:t>   </a:t>
              </a:r>
              <a:r>
                <a:rPr lang="th-TH" altLang="en-US"/>
                <a:t>20</a:t>
              </a:r>
              <a:r>
                <a:rPr lang="en-US" altLang="en-US"/>
                <a:t>.</a:t>
              </a:r>
              <a:r>
                <a:rPr lang="th-TH" altLang="en-US"/>
                <a:t>6</a:t>
              </a:r>
              <a:r>
                <a:rPr lang="en-US" altLang="en-US"/>
                <a:t> </a:t>
              </a:r>
              <a:r>
                <a:rPr lang="th-TH" altLang="en-US"/>
                <a:t>ล้านคน</a:t>
              </a:r>
              <a:endParaRPr lang="en-US" altLang="en-US"/>
            </a:p>
          </p:txBody>
        </p:sp>
        <p:sp>
          <p:nvSpPr>
            <p:cNvPr id="6190" name="Rectangle 25">
              <a:extLst>
                <a:ext uri="{FF2B5EF4-FFF2-40B4-BE49-F238E27FC236}">
                  <a16:creationId xmlns:a16="http://schemas.microsoft.com/office/drawing/2014/main" id="{105DD62E-D8BC-421B-96A1-AD6A0D7446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2" y="3216"/>
              <a:ext cx="1376" cy="480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399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th-TH" altLang="en-US">
                  <a:solidFill>
                    <a:srgbClr val="0033CC"/>
                  </a:solidFill>
                </a:rPr>
                <a:t>ออสเตรเลีย</a:t>
              </a:r>
              <a:endParaRPr lang="en-US" altLang="en-US">
                <a:solidFill>
                  <a:srgbClr val="0033CC"/>
                </a:solidFill>
              </a:endParaRPr>
            </a:p>
          </p:txBody>
        </p:sp>
      </p:grpSp>
      <p:sp>
        <p:nvSpPr>
          <p:cNvPr id="6182" name="Rectangle 74">
            <a:extLst>
              <a:ext uri="{FF2B5EF4-FFF2-40B4-BE49-F238E27FC236}">
                <a16:creationId xmlns:a16="http://schemas.microsoft.com/office/drawing/2014/main" id="{8F4C82DF-5640-4CFF-8D21-174CB8FF72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5105400"/>
            <a:ext cx="6172200" cy="762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83" name="Rectangle 89">
            <a:extLst>
              <a:ext uri="{FF2B5EF4-FFF2-40B4-BE49-F238E27FC236}">
                <a16:creationId xmlns:a16="http://schemas.microsoft.com/office/drawing/2014/main" id="{3AF52F92-2A27-4D6E-8978-BF8771374A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5867400"/>
            <a:ext cx="6172200" cy="8382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28784" name="Group 112">
            <a:extLst>
              <a:ext uri="{FF2B5EF4-FFF2-40B4-BE49-F238E27FC236}">
                <a16:creationId xmlns:a16="http://schemas.microsoft.com/office/drawing/2014/main" id="{1B823876-6C8A-4BC3-BBEA-649C005E0810}"/>
              </a:ext>
            </a:extLst>
          </p:cNvPr>
          <p:cNvGrpSpPr>
            <a:grpSpLocks/>
          </p:cNvGrpSpPr>
          <p:nvPr/>
        </p:nvGrpSpPr>
        <p:grpSpPr bwMode="auto">
          <a:xfrm>
            <a:off x="3276600" y="5943600"/>
            <a:ext cx="4419600" cy="685800"/>
            <a:chOff x="2064" y="3744"/>
            <a:chExt cx="2784" cy="432"/>
          </a:xfrm>
        </p:grpSpPr>
        <p:sp>
          <p:nvSpPr>
            <p:cNvPr id="6187" name="Rectangle 101">
              <a:extLst>
                <a:ext uri="{FF2B5EF4-FFF2-40B4-BE49-F238E27FC236}">
                  <a16:creationId xmlns:a16="http://schemas.microsoft.com/office/drawing/2014/main" id="{B2DDC054-73D7-4E0F-A1CB-40664BF238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2" y="3744"/>
              <a:ext cx="1536" cy="432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399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altLang="en-US" b="0"/>
                <a:t>  </a:t>
              </a:r>
              <a:r>
                <a:rPr lang="th-TH" altLang="en-US" b="0"/>
                <a:t>   </a:t>
              </a:r>
              <a:r>
                <a:rPr lang="th-TH" altLang="en-US"/>
                <a:t>    4</a:t>
              </a:r>
              <a:r>
                <a:rPr lang="en-US" altLang="en-US"/>
                <a:t>.</a:t>
              </a:r>
              <a:r>
                <a:rPr lang="th-TH" altLang="en-US"/>
                <a:t>1</a:t>
              </a:r>
              <a:r>
                <a:rPr lang="en-US" altLang="en-US"/>
                <a:t> </a:t>
              </a:r>
              <a:r>
                <a:rPr lang="th-TH" altLang="en-US"/>
                <a:t>ล้านคน</a:t>
              </a:r>
              <a:endParaRPr lang="en-US" altLang="en-US"/>
            </a:p>
          </p:txBody>
        </p:sp>
        <p:sp>
          <p:nvSpPr>
            <p:cNvPr id="6188" name="Rectangle 102">
              <a:extLst>
                <a:ext uri="{FF2B5EF4-FFF2-40B4-BE49-F238E27FC236}">
                  <a16:creationId xmlns:a16="http://schemas.microsoft.com/office/drawing/2014/main" id="{F20A411A-955F-4A25-A99F-5854420F9A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3744"/>
              <a:ext cx="1296" cy="432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399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th-TH" altLang="en-US">
                  <a:solidFill>
                    <a:srgbClr val="0033CC"/>
                  </a:solidFill>
                </a:rPr>
                <a:t>นิวซีแลนด์</a:t>
              </a:r>
              <a:endParaRPr lang="en-US" altLang="en-US">
                <a:solidFill>
                  <a:srgbClr val="0033CC"/>
                </a:solidFill>
              </a:endParaRPr>
            </a:p>
          </p:txBody>
        </p:sp>
      </p:grpSp>
      <p:pic>
        <p:nvPicPr>
          <p:cNvPr id="6185" name="Picture 108" descr="australia flag 2">
            <a:extLst>
              <a:ext uri="{FF2B5EF4-FFF2-40B4-BE49-F238E27FC236}">
                <a16:creationId xmlns:a16="http://schemas.microsoft.com/office/drawing/2014/main" id="{3B056CC2-0160-48AB-A395-3097A16CE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257800"/>
            <a:ext cx="10668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86" name="Picture 109" descr="newzealand_flag_2004-worldfactbook">
            <a:extLst>
              <a:ext uri="{FF2B5EF4-FFF2-40B4-BE49-F238E27FC236}">
                <a16:creationId xmlns:a16="http://schemas.microsoft.com/office/drawing/2014/main" id="{1AF8CFCD-8594-41EC-BC9A-E197EEB7D1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6000750"/>
            <a:ext cx="106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8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28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28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31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41">
            <a:extLst>
              <a:ext uri="{FF2B5EF4-FFF2-40B4-BE49-F238E27FC236}">
                <a16:creationId xmlns:a16="http://schemas.microsoft.com/office/drawing/2014/main" id="{4CE62C7F-CC3A-4A16-9424-7D4AC923E675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1066800"/>
            <a:ext cx="6934200" cy="5181600"/>
            <a:chOff x="480" y="672"/>
            <a:chExt cx="4416" cy="3264"/>
          </a:xfrm>
        </p:grpSpPr>
        <p:pic>
          <p:nvPicPr>
            <p:cNvPr id="7181" name="Picture 29" descr="ausmap">
              <a:extLst>
                <a:ext uri="{FF2B5EF4-FFF2-40B4-BE49-F238E27FC236}">
                  <a16:creationId xmlns:a16="http://schemas.microsoft.com/office/drawing/2014/main" id="{0A9CC2D4-FC44-4A66-BFA5-7607DF553A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672"/>
              <a:ext cx="4416" cy="3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82" name="Rectangle 40">
              <a:extLst>
                <a:ext uri="{FF2B5EF4-FFF2-40B4-BE49-F238E27FC236}">
                  <a16:creationId xmlns:a16="http://schemas.microsoft.com/office/drawing/2014/main" id="{946AB34C-A97C-48A0-811D-CAFC62C614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880"/>
              <a:ext cx="432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62489" name="Text Box 25">
            <a:extLst>
              <a:ext uri="{FF2B5EF4-FFF2-40B4-BE49-F238E27FC236}">
                <a16:creationId xmlns:a16="http://schemas.microsoft.com/office/drawing/2014/main" id="{A2671165-C883-4530-A683-CBC93E7831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28600"/>
            <a:ext cx="8610600" cy="579438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h-TH" altLang="en-US" sz="3200" b="0">
                <a:latin typeface="Browallia New" panose="020B0604020202020204" pitchFamily="34" charset="-34"/>
              </a:rPr>
              <a:t>พลเมืองส่วนใหญ่อาศัยอยู่ในเขตเมืองใหญ่ กระจายอยู่แนวชายฝั่ง</a:t>
            </a:r>
          </a:p>
        </p:txBody>
      </p:sp>
      <p:sp>
        <p:nvSpPr>
          <p:cNvPr id="62466" name="Rectangle 2">
            <a:extLst>
              <a:ext uri="{FF2B5EF4-FFF2-40B4-BE49-F238E27FC236}">
                <a16:creationId xmlns:a16="http://schemas.microsoft.com/office/drawing/2014/main" id="{B43602E0-6464-4E5B-A019-3F4518B946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5410200"/>
            <a:ext cx="2362200" cy="1219200"/>
          </a:xfrm>
          <a:solidFill>
            <a:srgbClr val="CCFFFF"/>
          </a:solidFill>
        </p:spPr>
        <p:txBody>
          <a:bodyPr/>
          <a:lstStyle/>
          <a:p>
            <a:pPr eaLnBrk="1" hangingPunct="1">
              <a:defRPr/>
            </a:pPr>
            <a:r>
              <a:rPr lang="th-TH" sz="36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JasmineUPC" pitchFamily="18" charset="-34"/>
              </a:rPr>
              <a:t>เมืองสำคัญและจำนวนประชากร</a:t>
            </a:r>
          </a:p>
        </p:txBody>
      </p:sp>
      <p:sp>
        <p:nvSpPr>
          <p:cNvPr id="62496" name="AutoShape 32">
            <a:extLst>
              <a:ext uri="{FF2B5EF4-FFF2-40B4-BE49-F238E27FC236}">
                <a16:creationId xmlns:a16="http://schemas.microsoft.com/office/drawing/2014/main" id="{EE86A67C-B6C1-4BE1-B2A4-057452212766}"/>
              </a:ext>
            </a:extLst>
          </p:cNvPr>
          <p:cNvSpPr>
            <a:spLocks/>
          </p:cNvSpPr>
          <p:nvPr/>
        </p:nvSpPr>
        <p:spPr bwMode="auto">
          <a:xfrm>
            <a:off x="1143000" y="1028700"/>
            <a:ext cx="2057400" cy="419100"/>
          </a:xfrm>
          <a:prstGeom prst="borderCallout2">
            <a:avLst>
              <a:gd name="adj1" fmla="val 27273"/>
              <a:gd name="adj2" fmla="val 103704"/>
              <a:gd name="adj3" fmla="val 27273"/>
              <a:gd name="adj4" fmla="val 118981"/>
              <a:gd name="adj5" fmla="val 115532"/>
              <a:gd name="adj6" fmla="val 134875"/>
            </a:avLst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algn="ctr" eaLnBrk="1" hangingPunct="1"/>
            <a:r>
              <a:rPr lang="en-US" altLang="en-US" sz="2000" b="0">
                <a:cs typeface="Angsana New" panose="02020603050405020304" pitchFamily="18" charset="-34"/>
              </a:rPr>
              <a:t>Darwin </a:t>
            </a:r>
            <a:r>
              <a:rPr lang="th-TH" altLang="en-US" sz="2400">
                <a:cs typeface="Angsana New" panose="02020603050405020304" pitchFamily="18" charset="-34"/>
              </a:rPr>
              <a:t>1 แสนคน</a:t>
            </a:r>
          </a:p>
        </p:txBody>
      </p:sp>
      <p:sp>
        <p:nvSpPr>
          <p:cNvPr id="62498" name="AutoShape 34">
            <a:extLst>
              <a:ext uri="{FF2B5EF4-FFF2-40B4-BE49-F238E27FC236}">
                <a16:creationId xmlns:a16="http://schemas.microsoft.com/office/drawing/2014/main" id="{424C63F9-835D-4475-936C-22AE2E41F183}"/>
              </a:ext>
            </a:extLst>
          </p:cNvPr>
          <p:cNvSpPr>
            <a:spLocks/>
          </p:cNvSpPr>
          <p:nvPr/>
        </p:nvSpPr>
        <p:spPr bwMode="auto">
          <a:xfrm>
            <a:off x="381000" y="3657600"/>
            <a:ext cx="1828800" cy="457200"/>
          </a:xfrm>
          <a:prstGeom prst="borderCallout3">
            <a:avLst>
              <a:gd name="adj1" fmla="val 25000"/>
              <a:gd name="adj2" fmla="val -4167"/>
              <a:gd name="adj3" fmla="val 25000"/>
              <a:gd name="adj4" fmla="val -9810"/>
              <a:gd name="adj5" fmla="val 227778"/>
              <a:gd name="adj6" fmla="val -9810"/>
              <a:gd name="adj7" fmla="val 251042"/>
              <a:gd name="adj8" fmla="val 81509"/>
            </a:avLst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algn="ctr" eaLnBrk="1" hangingPunct="1"/>
            <a:r>
              <a:rPr lang="en-US" altLang="en-US" sz="2000" b="0">
                <a:cs typeface="Angsana New" panose="02020603050405020304" pitchFamily="18" charset="-34"/>
              </a:rPr>
              <a:t>Perth </a:t>
            </a:r>
            <a:r>
              <a:rPr lang="th-TH" altLang="en-US" sz="2400">
                <a:cs typeface="Angsana New" panose="02020603050405020304" pitchFamily="18" charset="-34"/>
              </a:rPr>
              <a:t>1.4 ล้านคน</a:t>
            </a:r>
            <a:r>
              <a:rPr lang="en-US" altLang="en-US" sz="2000" b="0">
                <a:cs typeface="Angsana New" panose="02020603050405020304" pitchFamily="18" charset="-34"/>
              </a:rPr>
              <a:t> </a:t>
            </a:r>
            <a:endParaRPr lang="th-TH" altLang="en-US" sz="2000" b="0">
              <a:cs typeface="Angsana New" panose="02020603050405020304" pitchFamily="18" charset="-34"/>
            </a:endParaRPr>
          </a:p>
        </p:txBody>
      </p:sp>
      <p:sp>
        <p:nvSpPr>
          <p:cNvPr id="62500" name="AutoShape 36">
            <a:extLst>
              <a:ext uri="{FF2B5EF4-FFF2-40B4-BE49-F238E27FC236}">
                <a16:creationId xmlns:a16="http://schemas.microsoft.com/office/drawing/2014/main" id="{37D18D49-73D7-401D-9CFB-C35137D7C210}"/>
              </a:ext>
            </a:extLst>
          </p:cNvPr>
          <p:cNvSpPr>
            <a:spLocks/>
          </p:cNvSpPr>
          <p:nvPr/>
        </p:nvSpPr>
        <p:spPr bwMode="auto">
          <a:xfrm>
            <a:off x="2667000" y="5410200"/>
            <a:ext cx="2209800" cy="457200"/>
          </a:xfrm>
          <a:prstGeom prst="borderCallout2">
            <a:avLst>
              <a:gd name="adj1" fmla="val 25000"/>
              <a:gd name="adj2" fmla="val 103449"/>
              <a:gd name="adj3" fmla="val 25000"/>
              <a:gd name="adj4" fmla="val 106106"/>
              <a:gd name="adj5" fmla="val -135764"/>
              <a:gd name="adj6" fmla="val 108764"/>
            </a:avLst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algn="ctr" eaLnBrk="1" hangingPunct="1"/>
            <a:r>
              <a:rPr lang="en-US" altLang="en-US" sz="2000" b="0">
                <a:cs typeface="Angsana New" panose="02020603050405020304" pitchFamily="18" charset="-34"/>
              </a:rPr>
              <a:t>Adelaide</a:t>
            </a:r>
            <a:r>
              <a:rPr lang="en-US" altLang="en-US" sz="2000">
                <a:cs typeface="Angsana New" panose="02020603050405020304" pitchFamily="18" charset="-34"/>
              </a:rPr>
              <a:t> </a:t>
            </a:r>
            <a:r>
              <a:rPr lang="th-TH" altLang="en-US" sz="2400">
                <a:latin typeface="Angsana New" panose="02020603050405020304" pitchFamily="18" charset="-34"/>
                <a:cs typeface="Angsana New" panose="02020603050405020304" pitchFamily="18" charset="-34"/>
              </a:rPr>
              <a:t>1.1 ล้านคน</a:t>
            </a:r>
          </a:p>
        </p:txBody>
      </p:sp>
      <p:sp>
        <p:nvSpPr>
          <p:cNvPr id="62501" name="AutoShape 37">
            <a:extLst>
              <a:ext uri="{FF2B5EF4-FFF2-40B4-BE49-F238E27FC236}">
                <a16:creationId xmlns:a16="http://schemas.microsoft.com/office/drawing/2014/main" id="{61C180AF-B345-4307-9AB6-039090630834}"/>
              </a:ext>
            </a:extLst>
          </p:cNvPr>
          <p:cNvSpPr>
            <a:spLocks/>
          </p:cNvSpPr>
          <p:nvPr/>
        </p:nvSpPr>
        <p:spPr bwMode="auto">
          <a:xfrm>
            <a:off x="6553200" y="6096000"/>
            <a:ext cx="2209800" cy="457200"/>
          </a:xfrm>
          <a:prstGeom prst="borderCallout2">
            <a:avLst>
              <a:gd name="adj1" fmla="val 25000"/>
              <a:gd name="adj2" fmla="val -3449"/>
              <a:gd name="adj3" fmla="val 25000"/>
              <a:gd name="adj4" fmla="val -7111"/>
              <a:gd name="adj5" fmla="val -35764"/>
              <a:gd name="adj6" fmla="val -10778"/>
            </a:avLst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algn="ctr" eaLnBrk="1" hangingPunct="1"/>
            <a:r>
              <a:rPr lang="en-US" altLang="en-US" sz="2000" b="0">
                <a:cs typeface="Angsana New" panose="02020603050405020304" pitchFamily="18" charset="-34"/>
              </a:rPr>
              <a:t>Hobart</a:t>
            </a:r>
            <a:r>
              <a:rPr lang="en-US" altLang="en-US" sz="2000">
                <a:cs typeface="Angsana New" panose="02020603050405020304" pitchFamily="18" charset="-34"/>
              </a:rPr>
              <a:t> </a:t>
            </a:r>
            <a:r>
              <a:rPr lang="en-US" altLang="en-US" sz="2400">
                <a:latin typeface="Angsana New" panose="02020603050405020304" pitchFamily="18" charset="-34"/>
                <a:cs typeface="Angsana New" panose="02020603050405020304" pitchFamily="18" charset="-34"/>
              </a:rPr>
              <a:t>2 </a:t>
            </a:r>
            <a:r>
              <a:rPr lang="th-TH" altLang="en-US" sz="2400">
                <a:latin typeface="Angsana New" panose="02020603050405020304" pitchFamily="18" charset="-34"/>
                <a:cs typeface="Angsana New" panose="02020603050405020304" pitchFamily="18" charset="-34"/>
              </a:rPr>
              <a:t>แสนคน</a:t>
            </a:r>
          </a:p>
        </p:txBody>
      </p:sp>
      <p:sp>
        <p:nvSpPr>
          <p:cNvPr id="62502" name="AutoShape 38">
            <a:extLst>
              <a:ext uri="{FF2B5EF4-FFF2-40B4-BE49-F238E27FC236}">
                <a16:creationId xmlns:a16="http://schemas.microsoft.com/office/drawing/2014/main" id="{6470885E-5A64-49E6-9348-73D4E34D94A4}"/>
              </a:ext>
            </a:extLst>
          </p:cNvPr>
          <p:cNvSpPr>
            <a:spLocks/>
          </p:cNvSpPr>
          <p:nvPr/>
        </p:nvSpPr>
        <p:spPr bwMode="auto">
          <a:xfrm>
            <a:off x="2971800" y="6019800"/>
            <a:ext cx="2362200" cy="457200"/>
          </a:xfrm>
          <a:prstGeom prst="borderCallout2">
            <a:avLst>
              <a:gd name="adj1" fmla="val 25000"/>
              <a:gd name="adj2" fmla="val 103227"/>
              <a:gd name="adj3" fmla="val 25000"/>
              <a:gd name="adj4" fmla="val 115389"/>
              <a:gd name="adj5" fmla="val -157986"/>
              <a:gd name="adj6" fmla="val 127556"/>
            </a:avLst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algn="ctr" eaLnBrk="1" hangingPunct="1"/>
            <a:r>
              <a:rPr lang="en-US" altLang="en-US" sz="2000" b="0">
                <a:cs typeface="Angsana New" panose="02020603050405020304" pitchFamily="18" charset="-34"/>
              </a:rPr>
              <a:t>Melbourne</a:t>
            </a:r>
            <a:r>
              <a:rPr lang="en-US" altLang="en-US" sz="2000">
                <a:cs typeface="Angsana New" panose="02020603050405020304" pitchFamily="18" charset="-34"/>
              </a:rPr>
              <a:t> </a:t>
            </a:r>
            <a:r>
              <a:rPr lang="en-US" altLang="en-US" sz="2400">
                <a:latin typeface="Angsana New" panose="02020603050405020304" pitchFamily="18" charset="-34"/>
                <a:cs typeface="Angsana New" panose="02020603050405020304" pitchFamily="18" charset="-34"/>
              </a:rPr>
              <a:t>3</a:t>
            </a:r>
            <a:r>
              <a:rPr lang="th-TH" altLang="en-US" sz="2400">
                <a:latin typeface="Angsana New" panose="02020603050405020304" pitchFamily="18" charset="-34"/>
                <a:cs typeface="Angsana New" panose="02020603050405020304" pitchFamily="18" charset="-34"/>
              </a:rPr>
              <a:t>.5 ล้านคน</a:t>
            </a:r>
          </a:p>
        </p:txBody>
      </p:sp>
      <p:sp>
        <p:nvSpPr>
          <p:cNvPr id="62503" name="AutoShape 39">
            <a:extLst>
              <a:ext uri="{FF2B5EF4-FFF2-40B4-BE49-F238E27FC236}">
                <a16:creationId xmlns:a16="http://schemas.microsoft.com/office/drawing/2014/main" id="{846C17F1-97BC-4313-AFAC-73B69436F51A}"/>
              </a:ext>
            </a:extLst>
          </p:cNvPr>
          <p:cNvSpPr>
            <a:spLocks/>
          </p:cNvSpPr>
          <p:nvPr/>
        </p:nvSpPr>
        <p:spPr bwMode="auto">
          <a:xfrm>
            <a:off x="6934200" y="4711700"/>
            <a:ext cx="1981200" cy="457200"/>
          </a:xfrm>
          <a:prstGeom prst="borderCallout2">
            <a:avLst>
              <a:gd name="adj1" fmla="val 25000"/>
              <a:gd name="adj2" fmla="val -3847"/>
              <a:gd name="adj3" fmla="val 25000"/>
              <a:gd name="adj4" fmla="val -11139"/>
              <a:gd name="adj5" fmla="val 30903"/>
              <a:gd name="adj6" fmla="val -18431"/>
            </a:avLst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algn="ctr" eaLnBrk="1" hangingPunct="1"/>
            <a:r>
              <a:rPr lang="en-US" altLang="en-US" sz="2000" b="0">
                <a:cs typeface="Angsana New" panose="02020603050405020304" pitchFamily="18" charset="-34"/>
              </a:rPr>
              <a:t>Canberra</a:t>
            </a:r>
            <a:r>
              <a:rPr lang="en-US" altLang="en-US" sz="2000">
                <a:cs typeface="Angsana New" panose="02020603050405020304" pitchFamily="18" charset="-34"/>
              </a:rPr>
              <a:t> </a:t>
            </a:r>
            <a:r>
              <a:rPr lang="en-US" altLang="en-US" sz="2400">
                <a:latin typeface="Angsana New" panose="02020603050405020304" pitchFamily="18" charset="-34"/>
                <a:cs typeface="Angsana New" panose="02020603050405020304" pitchFamily="18" charset="-34"/>
              </a:rPr>
              <a:t>3 </a:t>
            </a:r>
            <a:r>
              <a:rPr lang="th-TH" altLang="en-US" sz="2400">
                <a:latin typeface="Angsana New" panose="02020603050405020304" pitchFamily="18" charset="-34"/>
                <a:cs typeface="Angsana New" panose="02020603050405020304" pitchFamily="18" charset="-34"/>
              </a:rPr>
              <a:t>แสนคน</a:t>
            </a:r>
          </a:p>
        </p:txBody>
      </p:sp>
      <p:sp>
        <p:nvSpPr>
          <p:cNvPr id="62508" name="AutoShape 44">
            <a:extLst>
              <a:ext uri="{FF2B5EF4-FFF2-40B4-BE49-F238E27FC236}">
                <a16:creationId xmlns:a16="http://schemas.microsoft.com/office/drawing/2014/main" id="{09175F49-1C07-4F51-A533-DC3AFF616CC1}"/>
              </a:ext>
            </a:extLst>
          </p:cNvPr>
          <p:cNvSpPr>
            <a:spLocks/>
          </p:cNvSpPr>
          <p:nvPr/>
        </p:nvSpPr>
        <p:spPr bwMode="auto">
          <a:xfrm>
            <a:off x="6477000" y="1981200"/>
            <a:ext cx="2133600" cy="419100"/>
          </a:xfrm>
          <a:prstGeom prst="borderCallout3">
            <a:avLst>
              <a:gd name="adj1" fmla="val 27273"/>
              <a:gd name="adj2" fmla="val 103569"/>
              <a:gd name="adj3" fmla="val 27273"/>
              <a:gd name="adj4" fmla="val 104537"/>
              <a:gd name="adj5" fmla="val 177273"/>
              <a:gd name="adj6" fmla="val 104537"/>
              <a:gd name="adj7" fmla="val 327273"/>
              <a:gd name="adj8" fmla="val 28569"/>
            </a:avLst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algn="ctr" eaLnBrk="1" hangingPunct="1"/>
            <a:r>
              <a:rPr lang="en-US" altLang="en-US" sz="2000" b="0">
                <a:cs typeface="Angsana New" panose="02020603050405020304" pitchFamily="18" charset="-34"/>
              </a:rPr>
              <a:t>Brisbane</a:t>
            </a:r>
            <a:r>
              <a:rPr lang="th-TH" altLang="en-US" sz="2000" b="0">
                <a:cs typeface="Angsana New" panose="02020603050405020304" pitchFamily="18" charset="-34"/>
              </a:rPr>
              <a:t> </a:t>
            </a:r>
            <a:r>
              <a:rPr lang="th-TH" altLang="en-US" sz="2400">
                <a:cs typeface="Angsana New" panose="02020603050405020304" pitchFamily="18" charset="-34"/>
              </a:rPr>
              <a:t>1.6 ล้านคน</a:t>
            </a:r>
          </a:p>
        </p:txBody>
      </p:sp>
      <p:sp>
        <p:nvSpPr>
          <p:cNvPr id="62509" name="AutoShape 45">
            <a:extLst>
              <a:ext uri="{FF2B5EF4-FFF2-40B4-BE49-F238E27FC236}">
                <a16:creationId xmlns:a16="http://schemas.microsoft.com/office/drawing/2014/main" id="{DA1BB0ED-6660-4E5F-97DC-6718CC864370}"/>
              </a:ext>
            </a:extLst>
          </p:cNvPr>
          <p:cNvSpPr>
            <a:spLocks/>
          </p:cNvSpPr>
          <p:nvPr/>
        </p:nvSpPr>
        <p:spPr bwMode="auto">
          <a:xfrm>
            <a:off x="7010400" y="3810000"/>
            <a:ext cx="1981200" cy="457200"/>
          </a:xfrm>
          <a:prstGeom prst="borderCallout2">
            <a:avLst>
              <a:gd name="adj1" fmla="val 25000"/>
              <a:gd name="adj2" fmla="val -3847"/>
              <a:gd name="adj3" fmla="val 25000"/>
              <a:gd name="adj4" fmla="val -4088"/>
              <a:gd name="adj5" fmla="val 183681"/>
              <a:gd name="adj6" fmla="val -9454"/>
            </a:avLst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algn="ctr" eaLnBrk="1" hangingPunct="1"/>
            <a:r>
              <a:rPr lang="en-US" altLang="en-US" sz="2000" b="0">
                <a:cs typeface="Angsana New" panose="02020603050405020304" pitchFamily="18" charset="-34"/>
              </a:rPr>
              <a:t>Sydney</a:t>
            </a:r>
            <a:r>
              <a:rPr lang="en-US" altLang="en-US" sz="2000">
                <a:cs typeface="Angsana New" panose="02020603050405020304" pitchFamily="18" charset="-34"/>
              </a:rPr>
              <a:t> </a:t>
            </a:r>
            <a:r>
              <a:rPr lang="en-US" altLang="en-US" sz="2400">
                <a:latin typeface="Angsana New" panose="02020603050405020304" pitchFamily="18" charset="-34"/>
                <a:cs typeface="Angsana New" panose="02020603050405020304" pitchFamily="18" charset="-34"/>
              </a:rPr>
              <a:t>4</a:t>
            </a:r>
            <a:r>
              <a:rPr lang="th-TH" altLang="en-US" sz="2400">
                <a:latin typeface="Angsana New" panose="02020603050405020304" pitchFamily="18" charset="-34"/>
                <a:cs typeface="Angsana New" panose="02020603050405020304" pitchFamily="18" charset="-34"/>
              </a:rPr>
              <a:t>.1 ล้านคน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2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62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62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62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62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6" dur="500"/>
                                        <p:tgtEl>
                                          <p:spTgt spid="62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500"/>
                                        <p:tgtEl>
                                          <p:spTgt spid="62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6" dur="500"/>
                                        <p:tgtEl>
                                          <p:spTgt spid="62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1" dur="500"/>
                                        <p:tgtEl>
                                          <p:spTgt spid="62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89" grpId="0" animBg="1" autoUpdateAnimBg="0"/>
      <p:bldP spid="62466" grpId="0" animBg="1"/>
      <p:bldP spid="62496" grpId="0" animBg="1"/>
      <p:bldP spid="62498" grpId="0" animBg="1"/>
      <p:bldP spid="62500" grpId="0" animBg="1"/>
      <p:bldP spid="62501" grpId="0" animBg="1"/>
      <p:bldP spid="62502" grpId="0" animBg="1"/>
      <p:bldP spid="62503" grpId="0" animBg="1"/>
      <p:bldP spid="62508" grpId="0" animBg="1"/>
      <p:bldP spid="6250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15">
            <a:extLst>
              <a:ext uri="{FF2B5EF4-FFF2-40B4-BE49-F238E27FC236}">
                <a16:creationId xmlns:a16="http://schemas.microsoft.com/office/drawing/2014/main" id="{D1DEB242-44D0-4F3A-BC7D-C9EB1C57BE9E}"/>
              </a:ext>
            </a:extLst>
          </p:cNvPr>
          <p:cNvGrpSpPr>
            <a:grpSpLocks/>
          </p:cNvGrpSpPr>
          <p:nvPr/>
        </p:nvGrpSpPr>
        <p:grpSpPr bwMode="auto">
          <a:xfrm>
            <a:off x="2590800" y="838200"/>
            <a:ext cx="3657600" cy="5105400"/>
            <a:chOff x="1872" y="720"/>
            <a:chExt cx="2304" cy="3216"/>
          </a:xfrm>
        </p:grpSpPr>
        <p:grpSp>
          <p:nvGrpSpPr>
            <p:cNvPr id="8203" name="Group 13">
              <a:extLst>
                <a:ext uri="{FF2B5EF4-FFF2-40B4-BE49-F238E27FC236}">
                  <a16:creationId xmlns:a16="http://schemas.microsoft.com/office/drawing/2014/main" id="{FE9D683F-752D-4906-B393-2B07E20B17D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72" y="720"/>
              <a:ext cx="2304" cy="3216"/>
              <a:chOff x="1872" y="720"/>
              <a:chExt cx="2304" cy="3216"/>
            </a:xfrm>
          </p:grpSpPr>
          <p:pic>
            <p:nvPicPr>
              <p:cNvPr id="8205" name="Picture 5" descr="NZmap simple">
                <a:extLst>
                  <a:ext uri="{FF2B5EF4-FFF2-40B4-BE49-F238E27FC236}">
                    <a16:creationId xmlns:a16="http://schemas.microsoft.com/office/drawing/2014/main" id="{021CDCC6-909A-4BC5-B2FC-CEA313FBAFF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72" y="720"/>
                <a:ext cx="2208" cy="3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206" name="Rectangle 8">
                <a:extLst>
                  <a:ext uri="{FF2B5EF4-FFF2-40B4-BE49-F238E27FC236}">
                    <a16:creationId xmlns:a16="http://schemas.microsoft.com/office/drawing/2014/main" id="{13E9CB60-F492-42B6-BF62-643476D6C7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4" y="2832"/>
                <a:ext cx="864" cy="1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1pPr>
                <a:lvl2pPr marL="742950" indent="-285750"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2pPr>
                <a:lvl3pPr marL="1143000" indent="-228600"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3pPr>
                <a:lvl4pPr marL="1600200" indent="-228600"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4pPr>
                <a:lvl5pPr marL="2057400" indent="-228600"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207" name="Rectangle 9">
                <a:extLst>
                  <a:ext uri="{FF2B5EF4-FFF2-40B4-BE49-F238E27FC236}">
                    <a16:creationId xmlns:a16="http://schemas.microsoft.com/office/drawing/2014/main" id="{8BA969C1-5995-40B3-98FB-057975BF9A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12" y="2448"/>
                <a:ext cx="864" cy="1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1pPr>
                <a:lvl2pPr marL="742950" indent="-285750"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2pPr>
                <a:lvl3pPr marL="1143000" indent="-228600"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3pPr>
                <a:lvl4pPr marL="1600200" indent="-228600"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4pPr>
                <a:lvl5pPr marL="2057400" indent="-228600"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208" name="Rectangle 10">
                <a:extLst>
                  <a:ext uri="{FF2B5EF4-FFF2-40B4-BE49-F238E27FC236}">
                    <a16:creationId xmlns:a16="http://schemas.microsoft.com/office/drawing/2014/main" id="{3BBE2C91-E680-40BE-B3F5-B99FDAEAFA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2" y="1344"/>
                <a:ext cx="864" cy="1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1pPr>
                <a:lvl2pPr marL="742950" indent="-285750"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2pPr>
                <a:lvl3pPr marL="1143000" indent="-228600"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3pPr>
                <a:lvl4pPr marL="1600200" indent="-228600"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4pPr>
                <a:lvl5pPr marL="2057400" indent="-228600"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209" name="Rectangle 11">
                <a:extLst>
                  <a:ext uri="{FF2B5EF4-FFF2-40B4-BE49-F238E27FC236}">
                    <a16:creationId xmlns:a16="http://schemas.microsoft.com/office/drawing/2014/main" id="{426255EE-16A7-470B-8803-E984F0B23D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2064"/>
                <a:ext cx="1392" cy="1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1pPr>
                <a:lvl2pPr marL="742950" indent="-285750"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2pPr>
                <a:lvl3pPr marL="1143000" indent="-228600"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3pPr>
                <a:lvl4pPr marL="1600200" indent="-228600"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4pPr>
                <a:lvl5pPr marL="2057400" indent="-228600"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210" name="Rectangle 12">
                <a:extLst>
                  <a:ext uri="{FF2B5EF4-FFF2-40B4-BE49-F238E27FC236}">
                    <a16:creationId xmlns:a16="http://schemas.microsoft.com/office/drawing/2014/main" id="{19411825-1E08-4237-8FBD-853059D093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0" y="3408"/>
                <a:ext cx="528" cy="1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1pPr>
                <a:lvl2pPr marL="742950" indent="-285750"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2pPr>
                <a:lvl3pPr marL="1143000" indent="-228600"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3pPr>
                <a:lvl4pPr marL="1600200" indent="-228600"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4pPr>
                <a:lvl5pPr marL="2057400" indent="-228600"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JasmineUPC" panose="02020603050405020304" pitchFamily="18" charset="-34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8204" name="Rectangle 14">
              <a:extLst>
                <a:ext uri="{FF2B5EF4-FFF2-40B4-BE49-F238E27FC236}">
                  <a16:creationId xmlns:a16="http://schemas.microsoft.com/office/drawing/2014/main" id="{0F8EBA2A-AB6A-469D-A65C-402E7603EA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3696"/>
              <a:ext cx="1248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64519" name="AutoShape 7">
            <a:extLst>
              <a:ext uri="{FF2B5EF4-FFF2-40B4-BE49-F238E27FC236}">
                <a16:creationId xmlns:a16="http://schemas.microsoft.com/office/drawing/2014/main" id="{BF1898FA-AA84-4B51-886E-959A861246EF}"/>
              </a:ext>
            </a:extLst>
          </p:cNvPr>
          <p:cNvSpPr>
            <a:spLocks/>
          </p:cNvSpPr>
          <p:nvPr/>
        </p:nvSpPr>
        <p:spPr bwMode="auto">
          <a:xfrm>
            <a:off x="5562600" y="4572000"/>
            <a:ext cx="2743200" cy="419100"/>
          </a:xfrm>
          <a:prstGeom prst="borderCallout1">
            <a:avLst>
              <a:gd name="adj1" fmla="val 27273"/>
              <a:gd name="adj2" fmla="val -2778"/>
              <a:gd name="adj3" fmla="val -60606"/>
              <a:gd name="adj4" fmla="val -45370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algn="ctr" eaLnBrk="1" hangingPunct="1"/>
            <a:r>
              <a:rPr lang="en-US" altLang="en-US" sz="2000" b="0">
                <a:cs typeface="Angsana New" panose="02020603050405020304" pitchFamily="18" charset="-34"/>
              </a:rPr>
              <a:t>Christchurch</a:t>
            </a:r>
            <a:r>
              <a:rPr lang="th-TH" altLang="en-US" sz="2000" b="0">
                <a:cs typeface="Angsana New" panose="02020603050405020304" pitchFamily="18" charset="-34"/>
              </a:rPr>
              <a:t>  </a:t>
            </a:r>
            <a:r>
              <a:rPr lang="th-TH" altLang="en-US" sz="2400">
                <a:cs typeface="Angsana New" panose="02020603050405020304" pitchFamily="18" charset="-34"/>
              </a:rPr>
              <a:t>3.6 แสนคน</a:t>
            </a:r>
          </a:p>
          <a:p>
            <a:pPr algn="ctr" eaLnBrk="1" hangingPunct="1"/>
            <a:r>
              <a:rPr lang="th-TH" altLang="en-US">
                <a:cs typeface="Angsana New" panose="02020603050405020304" pitchFamily="18" charset="-34"/>
              </a:rPr>
              <a:t>(9</a:t>
            </a:r>
            <a:r>
              <a:rPr lang="en-US" altLang="en-US">
                <a:cs typeface="Angsana New" panose="02020603050405020304" pitchFamily="18" charset="-34"/>
              </a:rPr>
              <a:t>%)</a:t>
            </a:r>
            <a:endParaRPr lang="th-TH" altLang="en-US">
              <a:cs typeface="Angsana New" panose="02020603050405020304" pitchFamily="18" charset="-34"/>
            </a:endParaRPr>
          </a:p>
        </p:txBody>
      </p:sp>
      <p:sp>
        <p:nvSpPr>
          <p:cNvPr id="64528" name="AutoShape 16">
            <a:extLst>
              <a:ext uri="{FF2B5EF4-FFF2-40B4-BE49-F238E27FC236}">
                <a16:creationId xmlns:a16="http://schemas.microsoft.com/office/drawing/2014/main" id="{6A696C70-81EF-4B35-B7F7-5104F95CBB9F}"/>
              </a:ext>
            </a:extLst>
          </p:cNvPr>
          <p:cNvSpPr>
            <a:spLocks/>
          </p:cNvSpPr>
          <p:nvPr/>
        </p:nvSpPr>
        <p:spPr bwMode="auto">
          <a:xfrm>
            <a:off x="5791200" y="3352800"/>
            <a:ext cx="2667000" cy="419100"/>
          </a:xfrm>
          <a:prstGeom prst="borderCallout1">
            <a:avLst>
              <a:gd name="adj1" fmla="val 27273"/>
              <a:gd name="adj2" fmla="val -2856"/>
              <a:gd name="adj3" fmla="val 27273"/>
              <a:gd name="adj4" fmla="val -32380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algn="ctr" eaLnBrk="1" hangingPunct="1"/>
            <a:r>
              <a:rPr lang="en-US" altLang="en-US" sz="2000" b="0">
                <a:cs typeface="Angsana New" panose="02020603050405020304" pitchFamily="18" charset="-34"/>
              </a:rPr>
              <a:t>Wellington</a:t>
            </a:r>
            <a:r>
              <a:rPr lang="th-TH" altLang="en-US" sz="2000" b="0">
                <a:cs typeface="Angsana New" panose="02020603050405020304" pitchFamily="18" charset="-34"/>
              </a:rPr>
              <a:t>  </a:t>
            </a:r>
            <a:r>
              <a:rPr lang="th-TH" altLang="en-US" sz="2400">
                <a:cs typeface="Angsana New" panose="02020603050405020304" pitchFamily="18" charset="-34"/>
              </a:rPr>
              <a:t>3.6 แสนคน</a:t>
            </a:r>
          </a:p>
          <a:p>
            <a:pPr algn="ctr" eaLnBrk="1" hangingPunct="1"/>
            <a:r>
              <a:rPr lang="en-US" altLang="en-US">
                <a:latin typeface="Angsana New" panose="02020603050405020304" pitchFamily="18" charset="-34"/>
                <a:cs typeface="Angsana New" panose="02020603050405020304" pitchFamily="18" charset="-34"/>
              </a:rPr>
              <a:t>(9%)</a:t>
            </a:r>
            <a:endParaRPr lang="th-TH" altLang="en-US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64529" name="AutoShape 17">
            <a:extLst>
              <a:ext uri="{FF2B5EF4-FFF2-40B4-BE49-F238E27FC236}">
                <a16:creationId xmlns:a16="http://schemas.microsoft.com/office/drawing/2014/main" id="{296C10E9-95B7-4D33-B1BD-86F9A9A86E2F}"/>
              </a:ext>
            </a:extLst>
          </p:cNvPr>
          <p:cNvSpPr>
            <a:spLocks/>
          </p:cNvSpPr>
          <p:nvPr/>
        </p:nvSpPr>
        <p:spPr bwMode="auto">
          <a:xfrm>
            <a:off x="685800" y="1828800"/>
            <a:ext cx="2819400" cy="419100"/>
          </a:xfrm>
          <a:prstGeom prst="borderCallout1">
            <a:avLst>
              <a:gd name="adj1" fmla="val 27273"/>
              <a:gd name="adj2" fmla="val 102704"/>
              <a:gd name="adj3" fmla="val 24241"/>
              <a:gd name="adj4" fmla="val 149551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algn="ctr" eaLnBrk="1" hangingPunct="1"/>
            <a:r>
              <a:rPr lang="en-US" altLang="en-US" sz="2000" b="0">
                <a:cs typeface="Angsana New" panose="02020603050405020304" pitchFamily="18" charset="-34"/>
              </a:rPr>
              <a:t>Auckland</a:t>
            </a:r>
            <a:r>
              <a:rPr lang="th-TH" altLang="en-US" sz="2000" b="0">
                <a:cs typeface="Angsana New" panose="02020603050405020304" pitchFamily="18" charset="-34"/>
              </a:rPr>
              <a:t>  </a:t>
            </a:r>
            <a:r>
              <a:rPr lang="th-TH" altLang="en-US" sz="2400">
                <a:cs typeface="Angsana New" panose="02020603050405020304" pitchFamily="18" charset="-34"/>
              </a:rPr>
              <a:t>1.2 ล้านคน </a:t>
            </a:r>
            <a:r>
              <a:rPr lang="th-TH" altLang="en-US">
                <a:cs typeface="Angsana New" panose="02020603050405020304" pitchFamily="18" charset="-34"/>
              </a:rPr>
              <a:t>(30</a:t>
            </a:r>
            <a:r>
              <a:rPr lang="en-US" altLang="en-US">
                <a:cs typeface="Angsana New" panose="02020603050405020304" pitchFamily="18" charset="-34"/>
              </a:rPr>
              <a:t>%)</a:t>
            </a:r>
            <a:endParaRPr lang="th-TH" altLang="en-US">
              <a:cs typeface="Angsana New" panose="02020603050405020304" pitchFamily="18" charset="-34"/>
            </a:endParaRPr>
          </a:p>
        </p:txBody>
      </p:sp>
      <p:sp>
        <p:nvSpPr>
          <p:cNvPr id="64530" name="AutoShape 18">
            <a:extLst>
              <a:ext uri="{FF2B5EF4-FFF2-40B4-BE49-F238E27FC236}">
                <a16:creationId xmlns:a16="http://schemas.microsoft.com/office/drawing/2014/main" id="{39E80499-A7F4-494B-954F-BA29A3D9B119}"/>
              </a:ext>
            </a:extLst>
          </p:cNvPr>
          <p:cNvSpPr>
            <a:spLocks/>
          </p:cNvSpPr>
          <p:nvPr/>
        </p:nvSpPr>
        <p:spPr bwMode="auto">
          <a:xfrm>
            <a:off x="4572000" y="5638800"/>
            <a:ext cx="2743200" cy="419100"/>
          </a:xfrm>
          <a:prstGeom prst="borderCallout1">
            <a:avLst>
              <a:gd name="adj1" fmla="val 27273"/>
              <a:gd name="adj2" fmla="val -2778"/>
              <a:gd name="adj3" fmla="val -124241"/>
              <a:gd name="adj4" fmla="val -32870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algn="ctr" eaLnBrk="1" hangingPunct="1"/>
            <a:r>
              <a:rPr lang="en-US" altLang="en-US" sz="2000" b="0">
                <a:cs typeface="Angsana New" panose="02020603050405020304" pitchFamily="18" charset="-34"/>
              </a:rPr>
              <a:t>Dunedin</a:t>
            </a:r>
            <a:r>
              <a:rPr lang="th-TH" altLang="en-US" sz="2000" b="0">
                <a:cs typeface="Angsana New" panose="02020603050405020304" pitchFamily="18" charset="-34"/>
              </a:rPr>
              <a:t>  </a:t>
            </a:r>
            <a:r>
              <a:rPr lang="th-TH" altLang="en-US" sz="2400">
                <a:cs typeface="Angsana New" panose="02020603050405020304" pitchFamily="18" charset="-34"/>
              </a:rPr>
              <a:t>1.1 แสนคน</a:t>
            </a:r>
          </a:p>
          <a:p>
            <a:pPr algn="ctr" eaLnBrk="1" hangingPunct="1"/>
            <a:r>
              <a:rPr lang="th-TH" altLang="en-US">
                <a:latin typeface="Angsana New" panose="02020603050405020304" pitchFamily="18" charset="-34"/>
                <a:cs typeface="Angsana New" panose="02020603050405020304" pitchFamily="18" charset="-34"/>
              </a:rPr>
              <a:t>(</a:t>
            </a:r>
            <a:r>
              <a:rPr lang="en-US" altLang="en-US">
                <a:latin typeface="Angsana New" panose="02020603050405020304" pitchFamily="18" charset="-34"/>
                <a:cs typeface="Angsana New" panose="02020603050405020304" pitchFamily="18" charset="-34"/>
              </a:rPr>
              <a:t>2.8%)</a:t>
            </a:r>
            <a:endParaRPr lang="th-TH" altLang="en-US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64531" name="AutoShape 19">
            <a:extLst>
              <a:ext uri="{FF2B5EF4-FFF2-40B4-BE49-F238E27FC236}">
                <a16:creationId xmlns:a16="http://schemas.microsoft.com/office/drawing/2014/main" id="{925BA66A-AA76-4E04-836D-7818D7AEE69B}"/>
              </a:ext>
            </a:extLst>
          </p:cNvPr>
          <p:cNvSpPr>
            <a:spLocks/>
          </p:cNvSpPr>
          <p:nvPr/>
        </p:nvSpPr>
        <p:spPr bwMode="auto">
          <a:xfrm>
            <a:off x="6324600" y="1524000"/>
            <a:ext cx="2286000" cy="419100"/>
          </a:xfrm>
          <a:prstGeom prst="borderCallout1">
            <a:avLst>
              <a:gd name="adj1" fmla="val 27273"/>
              <a:gd name="adj2" fmla="val -3333"/>
              <a:gd name="adj3" fmla="val 245454"/>
              <a:gd name="adj4" fmla="val -25000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algn="ctr" eaLnBrk="1" hangingPunct="1"/>
            <a:r>
              <a:rPr lang="en-US" altLang="en-US" sz="2000" b="0">
                <a:cs typeface="Angsana New" panose="02020603050405020304" pitchFamily="18" charset="-34"/>
              </a:rPr>
              <a:t>Hamilton</a:t>
            </a:r>
            <a:r>
              <a:rPr lang="th-TH" altLang="en-US" sz="2000" b="0">
                <a:cs typeface="Angsana New" panose="02020603050405020304" pitchFamily="18" charset="-34"/>
              </a:rPr>
              <a:t>  </a:t>
            </a:r>
            <a:r>
              <a:rPr lang="th-TH" altLang="en-US" sz="2400">
                <a:cs typeface="Angsana New" panose="02020603050405020304" pitchFamily="18" charset="-34"/>
              </a:rPr>
              <a:t>1.8 แสนคน</a:t>
            </a:r>
          </a:p>
          <a:p>
            <a:pPr algn="ctr" eaLnBrk="1" hangingPunct="1"/>
            <a:r>
              <a:rPr lang="en-US" altLang="en-US">
                <a:cs typeface="Angsana New" panose="02020603050405020304" pitchFamily="18" charset="-34"/>
              </a:rPr>
              <a:t>(</a:t>
            </a:r>
            <a:r>
              <a:rPr lang="th-TH" altLang="en-US">
                <a:cs typeface="Angsana New" panose="02020603050405020304" pitchFamily="18" charset="-34"/>
              </a:rPr>
              <a:t>4.6</a:t>
            </a:r>
            <a:r>
              <a:rPr lang="en-US" altLang="en-US">
                <a:cs typeface="Angsana New" panose="02020603050405020304" pitchFamily="18" charset="-34"/>
              </a:rPr>
              <a:t>%)</a:t>
            </a:r>
            <a:endParaRPr lang="th-TH" altLang="en-US">
              <a:cs typeface="Angsana New" panose="02020603050405020304" pitchFamily="18" charset="-34"/>
            </a:endParaRPr>
          </a:p>
        </p:txBody>
      </p:sp>
      <p:sp>
        <p:nvSpPr>
          <p:cNvPr id="8200" name="Text Box 20">
            <a:extLst>
              <a:ext uri="{FF2B5EF4-FFF2-40B4-BE49-F238E27FC236}">
                <a16:creationId xmlns:a16="http://schemas.microsoft.com/office/drawing/2014/main" id="{6FF28945-BE99-487A-B512-0471AD8173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28600"/>
            <a:ext cx="8610600" cy="579438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h-TH" altLang="en-US" sz="3200" b="0">
                <a:latin typeface="Browallia New" panose="020B0604020202020204" pitchFamily="34" charset="-34"/>
              </a:rPr>
              <a:t>พลเมืองส่วนใหญ่อาศัยอยู่ในเขตเมืองใหญ่ กระจายอยู่แนวชายฝั่ง</a:t>
            </a:r>
          </a:p>
        </p:txBody>
      </p:sp>
      <p:sp>
        <p:nvSpPr>
          <p:cNvPr id="64533" name="Rectangle 21">
            <a:extLst>
              <a:ext uri="{FF2B5EF4-FFF2-40B4-BE49-F238E27FC236}">
                <a16:creationId xmlns:a16="http://schemas.microsoft.com/office/drawing/2014/main" id="{B44ADE24-00BD-4DAC-91B0-3FCCDF540A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5410200"/>
            <a:ext cx="2362200" cy="12192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th-TH" sz="3600" b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เมืองสำคัญและจำนวนประชากร</a:t>
            </a:r>
          </a:p>
        </p:txBody>
      </p:sp>
      <p:pic>
        <p:nvPicPr>
          <p:cNvPr id="8202" name="Picture 22" descr="nz-flag">
            <a:extLst>
              <a:ext uri="{FF2B5EF4-FFF2-40B4-BE49-F238E27FC236}">
                <a16:creationId xmlns:a16="http://schemas.microsoft.com/office/drawing/2014/main" id="{F30389C6-D3D0-48A1-9C18-070069E6FC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71800"/>
            <a:ext cx="1828800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4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64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64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64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64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9" grpId="0" animBg="1"/>
      <p:bldP spid="64528" grpId="0" animBg="1"/>
      <p:bldP spid="64529" grpId="0" animBg="1"/>
      <p:bldP spid="64530" grpId="0" animBg="1"/>
      <p:bldP spid="645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4">
            <a:extLst>
              <a:ext uri="{FF2B5EF4-FFF2-40B4-BE49-F238E27FC236}">
                <a16:creationId xmlns:a16="http://schemas.microsoft.com/office/drawing/2014/main" id="{B9662E76-CB2A-40B4-915E-7BA9691051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334963"/>
            <a:ext cx="6172200" cy="579437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th-TH" altLang="en-US" sz="3200" i="1">
                <a:solidFill>
                  <a:schemeClr val="accent2"/>
                </a:solidFill>
                <a:latin typeface="Browallia New" panose="020B0604020202020204" pitchFamily="34" charset="-34"/>
              </a:rPr>
              <a:t>ทำความรู้จัก </a:t>
            </a:r>
            <a:r>
              <a:rPr lang="en-US" altLang="en-US" sz="3200" i="1">
                <a:solidFill>
                  <a:schemeClr val="accent2"/>
                </a:solidFill>
                <a:latin typeface="Browallia New" panose="020B0604020202020204" pitchFamily="34" charset="-34"/>
              </a:rPr>
              <a:t>“</a:t>
            </a:r>
            <a:r>
              <a:rPr lang="th-TH" altLang="en-US" sz="3200" i="1">
                <a:solidFill>
                  <a:schemeClr val="accent2"/>
                </a:solidFill>
                <a:latin typeface="Browallia New" panose="020B0604020202020204" pitchFamily="34" charset="-34"/>
              </a:rPr>
              <a:t>ตลาดออสเตรเลีย</a:t>
            </a:r>
            <a:r>
              <a:rPr lang="en-US" altLang="en-US" sz="3200" i="1">
                <a:solidFill>
                  <a:schemeClr val="accent2"/>
                </a:solidFill>
                <a:latin typeface="Browallia New" panose="020B0604020202020204" pitchFamily="34" charset="-34"/>
              </a:rPr>
              <a:t>-</a:t>
            </a:r>
            <a:r>
              <a:rPr lang="th-TH" altLang="en-US" sz="3200" i="1">
                <a:solidFill>
                  <a:schemeClr val="accent2"/>
                </a:solidFill>
                <a:latin typeface="Browallia New" panose="020B0604020202020204" pitchFamily="34" charset="-34"/>
              </a:rPr>
              <a:t>นิวซีแลนด์</a:t>
            </a:r>
            <a:r>
              <a:rPr lang="en-US" altLang="en-US" sz="3200" i="1">
                <a:solidFill>
                  <a:schemeClr val="accent2"/>
                </a:solidFill>
                <a:latin typeface="Browallia New" panose="020B0604020202020204" pitchFamily="34" charset="-34"/>
              </a:rPr>
              <a:t>”</a:t>
            </a:r>
            <a:endParaRPr lang="th-TH" altLang="en-US" sz="3200" i="1">
              <a:solidFill>
                <a:schemeClr val="accent2"/>
              </a:solidFill>
              <a:latin typeface="Browallia New" panose="020B0604020202020204" pitchFamily="34" charset="-34"/>
            </a:endParaRPr>
          </a:p>
        </p:txBody>
      </p:sp>
      <p:sp>
        <p:nvSpPr>
          <p:cNvPr id="36866" name="Text Box 2">
            <a:extLst>
              <a:ext uri="{FF2B5EF4-FFF2-40B4-BE49-F238E27FC236}">
                <a16:creationId xmlns:a16="http://schemas.microsoft.com/office/drawing/2014/main" id="{5818AF51-3780-4DA9-81B3-13AE90B19A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630363"/>
            <a:ext cx="2971800" cy="579437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th-TH" altLang="en-US" sz="3200" b="0">
                <a:latin typeface="Browallia New" panose="020B0604020202020204" pitchFamily="34" charset="-34"/>
              </a:rPr>
              <a:t>มาจากหลากเชื้อชาติ </a:t>
            </a:r>
          </a:p>
        </p:txBody>
      </p:sp>
      <p:grpSp>
        <p:nvGrpSpPr>
          <p:cNvPr id="36885" name="Group 21">
            <a:extLst>
              <a:ext uri="{FF2B5EF4-FFF2-40B4-BE49-F238E27FC236}">
                <a16:creationId xmlns:a16="http://schemas.microsoft.com/office/drawing/2014/main" id="{AD09B616-D60D-4E9D-A85B-69FDFD9DB552}"/>
              </a:ext>
            </a:extLst>
          </p:cNvPr>
          <p:cNvGrpSpPr>
            <a:grpSpLocks/>
          </p:cNvGrpSpPr>
          <p:nvPr/>
        </p:nvGrpSpPr>
        <p:grpSpPr bwMode="auto">
          <a:xfrm>
            <a:off x="3733800" y="1065213"/>
            <a:ext cx="4876800" cy="1220787"/>
            <a:chOff x="2352" y="480"/>
            <a:chExt cx="3072" cy="769"/>
          </a:xfrm>
        </p:grpSpPr>
        <p:sp>
          <p:nvSpPr>
            <p:cNvPr id="9234" name="Text Box 3">
              <a:extLst>
                <a:ext uri="{FF2B5EF4-FFF2-40B4-BE49-F238E27FC236}">
                  <a16:creationId xmlns:a16="http://schemas.microsoft.com/office/drawing/2014/main" id="{3AFB2E32-E666-44FD-84E7-AE7E177A52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2" y="480"/>
              <a:ext cx="3072" cy="404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0">
                  <a:latin typeface="Comic Sans MS" panose="030F0702030302020204" pitchFamily="66" charset="0"/>
                </a:rPr>
                <a:t>40%</a:t>
              </a:r>
              <a:r>
                <a:rPr lang="en-US" altLang="en-US" sz="3600" b="0">
                  <a:latin typeface="Browallia New" panose="020B0604020202020204" pitchFamily="34" charset="-34"/>
                </a:rPr>
                <a:t> </a:t>
              </a:r>
              <a:r>
                <a:rPr lang="th-TH" altLang="en-US" sz="3600" b="0">
                  <a:latin typeface="Browallia New" panose="020B0604020202020204" pitchFamily="34" charset="-34"/>
                </a:rPr>
                <a:t>เป็น </a:t>
              </a:r>
              <a:r>
                <a:rPr lang="en-US" altLang="en-US" sz="2400" b="0">
                  <a:latin typeface="Comic Sans MS" panose="030F0702030302020204" pitchFamily="66" charset="0"/>
                </a:rPr>
                <a:t>immigrants</a:t>
              </a:r>
              <a:r>
                <a:rPr lang="th-TH" altLang="en-US" sz="3600" b="0">
                  <a:latin typeface="Browallia New" panose="020B0604020202020204" pitchFamily="34" charset="-34"/>
                </a:rPr>
                <a:t>หรือเชื้อสาย</a:t>
              </a:r>
            </a:p>
          </p:txBody>
        </p:sp>
        <p:sp>
          <p:nvSpPr>
            <p:cNvPr id="9235" name="Text Box 4">
              <a:extLst>
                <a:ext uri="{FF2B5EF4-FFF2-40B4-BE49-F238E27FC236}">
                  <a16:creationId xmlns:a16="http://schemas.microsoft.com/office/drawing/2014/main" id="{CBD99D40-FA20-4636-8DFF-E3DC5B957E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2" y="845"/>
              <a:ext cx="3072" cy="404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0">
                  <a:latin typeface="Comic Sans MS" panose="030F0702030302020204" pitchFamily="66" charset="0"/>
                </a:rPr>
                <a:t>25%</a:t>
              </a:r>
              <a:r>
                <a:rPr lang="en-US" altLang="en-US" sz="3600" b="0">
                  <a:latin typeface="Browallia New" panose="020B0604020202020204" pitchFamily="34" charset="-34"/>
                </a:rPr>
                <a:t> </a:t>
              </a:r>
              <a:r>
                <a:rPr lang="th-TH" altLang="en-US" sz="3600" b="0">
                  <a:latin typeface="Browallia New" panose="020B0604020202020204" pitchFamily="34" charset="-34"/>
                </a:rPr>
                <a:t>เกิดในต่างประเทศ</a:t>
              </a:r>
              <a:r>
                <a:rPr lang="en-US" altLang="en-US" sz="3600" b="0">
                  <a:latin typeface="Browallia New" panose="020B0604020202020204" pitchFamily="34" charset="-34"/>
                </a:rPr>
                <a:t> </a:t>
              </a:r>
              <a:endParaRPr lang="th-TH" altLang="en-US" sz="3600" b="0">
                <a:latin typeface="Browallia New" panose="020B0604020202020204" pitchFamily="34" charset="-34"/>
              </a:endParaRPr>
            </a:p>
          </p:txBody>
        </p:sp>
      </p:grpSp>
      <p:grpSp>
        <p:nvGrpSpPr>
          <p:cNvPr id="36879" name="Group 15">
            <a:extLst>
              <a:ext uri="{FF2B5EF4-FFF2-40B4-BE49-F238E27FC236}">
                <a16:creationId xmlns:a16="http://schemas.microsoft.com/office/drawing/2014/main" id="{4C27FAF4-DFB5-4532-882D-588959F04829}"/>
              </a:ext>
            </a:extLst>
          </p:cNvPr>
          <p:cNvGrpSpPr>
            <a:grpSpLocks/>
          </p:cNvGrpSpPr>
          <p:nvPr/>
        </p:nvGrpSpPr>
        <p:grpSpPr bwMode="auto">
          <a:xfrm>
            <a:off x="5257800" y="2743200"/>
            <a:ext cx="3352800" cy="3063875"/>
            <a:chOff x="2112" y="1536"/>
            <a:chExt cx="1632" cy="1930"/>
          </a:xfrm>
        </p:grpSpPr>
        <p:sp>
          <p:nvSpPr>
            <p:cNvPr id="9226" name="Text Box 5">
              <a:extLst>
                <a:ext uri="{FF2B5EF4-FFF2-40B4-BE49-F238E27FC236}">
                  <a16:creationId xmlns:a16="http://schemas.microsoft.com/office/drawing/2014/main" id="{81E13C29-57A0-421D-9972-E97EAC4C91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2" y="1536"/>
              <a:ext cx="1632" cy="250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0">
                  <a:latin typeface="Comic Sans MS" panose="030F0702030302020204" pitchFamily="66" charset="0"/>
                  <a:cs typeface="Angsana New" panose="02020603050405020304" pitchFamily="18" charset="-34"/>
                </a:rPr>
                <a:t>UK </a:t>
              </a:r>
              <a:r>
                <a:rPr lang="en-US" altLang="en-US" sz="2000" b="0">
                  <a:cs typeface="Angsana New" panose="02020603050405020304" pitchFamily="18" charset="-34"/>
                </a:rPr>
                <a:t>                      </a:t>
              </a:r>
              <a:r>
                <a:rPr lang="en-US" altLang="en-US" sz="2000" b="0">
                  <a:latin typeface="Comic Sans MS" panose="030F0702030302020204" pitchFamily="66" charset="0"/>
                  <a:cs typeface="Angsana New" panose="02020603050405020304" pitchFamily="18" charset="-34"/>
                </a:rPr>
                <a:t>17.3%</a:t>
              </a:r>
            </a:p>
          </p:txBody>
        </p:sp>
        <p:sp>
          <p:nvSpPr>
            <p:cNvPr id="9227" name="Text Box 6">
              <a:extLst>
                <a:ext uri="{FF2B5EF4-FFF2-40B4-BE49-F238E27FC236}">
                  <a16:creationId xmlns:a16="http://schemas.microsoft.com/office/drawing/2014/main" id="{9E7074AC-14E4-4402-AAF1-788600E62B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2" y="1776"/>
              <a:ext cx="1632" cy="250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0">
                  <a:latin typeface="Comic Sans MS" panose="030F0702030302020204" pitchFamily="66" charset="0"/>
                  <a:cs typeface="Angsana New" panose="02020603050405020304" pitchFamily="18" charset="-34"/>
                </a:rPr>
                <a:t>New Zealand    15.3%</a:t>
              </a:r>
            </a:p>
          </p:txBody>
        </p:sp>
        <p:sp>
          <p:nvSpPr>
            <p:cNvPr id="9228" name="Text Box 7">
              <a:extLst>
                <a:ext uri="{FF2B5EF4-FFF2-40B4-BE49-F238E27FC236}">
                  <a16:creationId xmlns:a16="http://schemas.microsoft.com/office/drawing/2014/main" id="{F0DF67A8-45ED-4D5D-BA0D-3925EF6929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2" y="2016"/>
              <a:ext cx="1632" cy="250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0">
                  <a:latin typeface="Comic Sans MS" panose="030F0702030302020204" pitchFamily="66" charset="0"/>
                  <a:cs typeface="Angsana New" panose="02020603050405020304" pitchFamily="18" charset="-34"/>
                </a:rPr>
                <a:t>China                 9.6%</a:t>
              </a:r>
            </a:p>
          </p:txBody>
        </p:sp>
        <p:sp>
          <p:nvSpPr>
            <p:cNvPr id="9229" name="Text Box 8">
              <a:extLst>
                <a:ext uri="{FF2B5EF4-FFF2-40B4-BE49-F238E27FC236}">
                  <a16:creationId xmlns:a16="http://schemas.microsoft.com/office/drawing/2014/main" id="{F07E4C3A-0D57-4A1E-9823-A804666B2C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2" y="2256"/>
              <a:ext cx="1632" cy="250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0">
                  <a:latin typeface="Comic Sans MS" panose="030F0702030302020204" pitchFamily="66" charset="0"/>
                  <a:cs typeface="Angsana New" panose="02020603050405020304" pitchFamily="18" charset="-34"/>
                </a:rPr>
                <a:t>Philippines         3.1%</a:t>
              </a:r>
            </a:p>
          </p:txBody>
        </p:sp>
        <p:sp>
          <p:nvSpPr>
            <p:cNvPr id="9230" name="Text Box 9">
              <a:extLst>
                <a:ext uri="{FF2B5EF4-FFF2-40B4-BE49-F238E27FC236}">
                  <a16:creationId xmlns:a16="http://schemas.microsoft.com/office/drawing/2014/main" id="{A3F33CD7-7278-4816-9BD6-41B7BA4A7B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2" y="2496"/>
              <a:ext cx="1632" cy="250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0">
                  <a:latin typeface="Comic Sans MS" panose="030F0702030302020204" pitchFamily="66" charset="0"/>
                  <a:cs typeface="Angsana New" panose="02020603050405020304" pitchFamily="18" charset="-34"/>
                </a:rPr>
                <a:t>Vietnam             2.7%</a:t>
              </a:r>
            </a:p>
          </p:txBody>
        </p:sp>
        <p:sp>
          <p:nvSpPr>
            <p:cNvPr id="9231" name="Text Box 10">
              <a:extLst>
                <a:ext uri="{FF2B5EF4-FFF2-40B4-BE49-F238E27FC236}">
                  <a16:creationId xmlns:a16="http://schemas.microsoft.com/office/drawing/2014/main" id="{CA1FEB80-9A53-4A50-983C-8B8E5E95B7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2" y="2736"/>
              <a:ext cx="1632" cy="250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0">
                  <a:latin typeface="Comic Sans MS" panose="030F0702030302020204" pitchFamily="66" charset="0"/>
                  <a:cs typeface="Angsana New" panose="02020603050405020304" pitchFamily="18" charset="-34"/>
                </a:rPr>
                <a:t>Malaysia            1.5%</a:t>
              </a:r>
            </a:p>
          </p:txBody>
        </p:sp>
        <p:sp>
          <p:nvSpPr>
            <p:cNvPr id="9232" name="Text Box 11">
              <a:extLst>
                <a:ext uri="{FF2B5EF4-FFF2-40B4-BE49-F238E27FC236}">
                  <a16:creationId xmlns:a16="http://schemas.microsoft.com/office/drawing/2014/main" id="{F350A426-0072-4A24-8D6F-E9FDA56C8B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2" y="2976"/>
              <a:ext cx="1632" cy="250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0">
                  <a:latin typeface="Comic Sans MS" panose="030F0702030302020204" pitchFamily="66" charset="0"/>
                  <a:cs typeface="Angsana New" panose="02020603050405020304" pitchFamily="18" charset="-34"/>
                </a:rPr>
                <a:t>Indonesia          0.9%</a:t>
              </a:r>
            </a:p>
          </p:txBody>
        </p:sp>
        <p:sp>
          <p:nvSpPr>
            <p:cNvPr id="9233" name="Text Box 12">
              <a:extLst>
                <a:ext uri="{FF2B5EF4-FFF2-40B4-BE49-F238E27FC236}">
                  <a16:creationId xmlns:a16="http://schemas.microsoft.com/office/drawing/2014/main" id="{DC4BD80C-E5A7-432D-87D6-59C1E731CB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2" y="3216"/>
              <a:ext cx="1632" cy="250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>
                  <a:latin typeface="Comic Sans MS" panose="030F0702030302020204" pitchFamily="66" charset="0"/>
                  <a:cs typeface="Angsana New" panose="02020603050405020304" pitchFamily="18" charset="-34"/>
                </a:rPr>
                <a:t>Thailand        0.7%</a:t>
              </a:r>
            </a:p>
          </p:txBody>
        </p:sp>
      </p:grpSp>
      <p:sp>
        <p:nvSpPr>
          <p:cNvPr id="36881" name="Rectangle 17">
            <a:extLst>
              <a:ext uri="{FF2B5EF4-FFF2-40B4-BE49-F238E27FC236}">
                <a16:creationId xmlns:a16="http://schemas.microsoft.com/office/drawing/2014/main" id="{83130F52-D3FC-41A5-BD92-11F96DE3FFB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143000"/>
            <a:ext cx="2971800" cy="533400"/>
          </a:xfrm>
          <a:solidFill>
            <a:srgbClr val="FFFFCC"/>
          </a:solidFill>
        </p:spPr>
        <p:txBody>
          <a:bodyPr/>
          <a:lstStyle/>
          <a:p>
            <a:pPr eaLnBrk="1" hangingPunct="1"/>
            <a:r>
              <a:rPr lang="th-TH" altLang="en-US" sz="3600" b="1">
                <a:latin typeface="Browallia New" panose="020B0604020202020204" pitchFamily="34" charset="-34"/>
                <a:cs typeface="JasmineUPC" panose="02020603050405020304" pitchFamily="18" charset="-34"/>
              </a:rPr>
              <a:t>พลเมือง</a:t>
            </a:r>
          </a:p>
        </p:txBody>
      </p:sp>
      <p:grpSp>
        <p:nvGrpSpPr>
          <p:cNvPr id="9223" name="Group 19">
            <a:extLst>
              <a:ext uri="{FF2B5EF4-FFF2-40B4-BE49-F238E27FC236}">
                <a16:creationId xmlns:a16="http://schemas.microsoft.com/office/drawing/2014/main" id="{665E3029-A76F-436C-86DF-3AB089C86C58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2514600"/>
            <a:ext cx="4114800" cy="3257550"/>
            <a:chOff x="480" y="1296"/>
            <a:chExt cx="2592" cy="2052"/>
          </a:xfrm>
        </p:grpSpPr>
        <p:pic>
          <p:nvPicPr>
            <p:cNvPr id="9224" name="Picture 13" descr="Australia">
              <a:extLst>
                <a:ext uri="{FF2B5EF4-FFF2-40B4-BE49-F238E27FC236}">
                  <a16:creationId xmlns:a16="http://schemas.microsoft.com/office/drawing/2014/main" id="{E5683A9E-5A73-409A-A0AD-F1B233A936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1584"/>
              <a:ext cx="2592" cy="1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5" name="Text Box 18">
              <a:extLst>
                <a:ext uri="{FF2B5EF4-FFF2-40B4-BE49-F238E27FC236}">
                  <a16:creationId xmlns:a16="http://schemas.microsoft.com/office/drawing/2014/main" id="{6DF2170D-AA37-4373-AF7E-816C35A009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" y="1296"/>
              <a:ext cx="211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b="0">
                  <a:latin typeface="Comic Sans MS" panose="030F0702030302020204" pitchFamily="66" charset="0"/>
                  <a:cs typeface="Angsana New" panose="02020603050405020304" pitchFamily="18" charset="-34"/>
                </a:rPr>
                <a:t>AUSTRALIA</a:t>
              </a:r>
              <a:endParaRPr lang="th-TH" altLang="en-US" b="0">
                <a:latin typeface="Comic Sans MS" panose="030F0702030302020204" pitchFamily="66" charset="0"/>
                <a:cs typeface="Angsana New" panose="02020603050405020304" pitchFamily="18" charset="-34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500"/>
                                        <p:tgtEl>
                                          <p:spTgt spid="36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animBg="1" autoUpdateAnimBg="0"/>
      <p:bldP spid="36881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1">
            <a:extLst>
              <a:ext uri="{FF2B5EF4-FFF2-40B4-BE49-F238E27FC236}">
                <a16:creationId xmlns:a16="http://schemas.microsoft.com/office/drawing/2014/main" id="{7CB2BAE9-692F-47EE-9494-A81C645800CF}"/>
              </a:ext>
            </a:extLst>
          </p:cNvPr>
          <p:cNvGrpSpPr>
            <a:grpSpLocks/>
          </p:cNvGrpSpPr>
          <p:nvPr/>
        </p:nvGrpSpPr>
        <p:grpSpPr bwMode="auto">
          <a:xfrm>
            <a:off x="5257800" y="3429000"/>
            <a:ext cx="3352800" cy="1539875"/>
            <a:chOff x="3312" y="1728"/>
            <a:chExt cx="2112" cy="970"/>
          </a:xfrm>
        </p:grpSpPr>
        <p:sp>
          <p:nvSpPr>
            <p:cNvPr id="10246" name="Text Box 8">
              <a:extLst>
                <a:ext uri="{FF2B5EF4-FFF2-40B4-BE49-F238E27FC236}">
                  <a16:creationId xmlns:a16="http://schemas.microsoft.com/office/drawing/2014/main" id="{352779F3-5F48-4EDB-9C8A-3163D5C1F6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2" y="1728"/>
              <a:ext cx="2112" cy="250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0">
                  <a:latin typeface="Comic Sans MS" panose="030F0702030302020204" pitchFamily="66" charset="0"/>
                  <a:cs typeface="Angsana New" panose="02020603050405020304" pitchFamily="18" charset="-34"/>
                </a:rPr>
                <a:t>European</a:t>
              </a:r>
              <a:r>
                <a:rPr lang="en-US" altLang="en-US" sz="2000" b="0">
                  <a:cs typeface="Angsana New" panose="02020603050405020304" pitchFamily="18" charset="-34"/>
                </a:rPr>
                <a:t>             </a:t>
              </a:r>
              <a:r>
                <a:rPr lang="en-US" altLang="en-US" sz="2000" b="0">
                  <a:latin typeface="Comic Sans MS" panose="030F0702030302020204" pitchFamily="66" charset="0"/>
                  <a:cs typeface="Angsana New" panose="02020603050405020304" pitchFamily="18" charset="-34"/>
                </a:rPr>
                <a:t>70.5%</a:t>
              </a:r>
            </a:p>
          </p:txBody>
        </p:sp>
        <p:sp>
          <p:nvSpPr>
            <p:cNvPr id="10247" name="Text Box 9">
              <a:extLst>
                <a:ext uri="{FF2B5EF4-FFF2-40B4-BE49-F238E27FC236}">
                  <a16:creationId xmlns:a16="http://schemas.microsoft.com/office/drawing/2014/main" id="{C31CFDEA-1CBD-4E69-9B95-6363378853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2" y="1968"/>
              <a:ext cx="2112" cy="250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0">
                  <a:latin typeface="Comic Sans MS" panose="030F0702030302020204" pitchFamily="66" charset="0"/>
                  <a:cs typeface="Angsana New" panose="02020603050405020304" pitchFamily="18" charset="-34"/>
                </a:rPr>
                <a:t>Maori                 14.1%</a:t>
              </a:r>
            </a:p>
          </p:txBody>
        </p:sp>
        <p:sp>
          <p:nvSpPr>
            <p:cNvPr id="10248" name="Text Box 10">
              <a:extLst>
                <a:ext uri="{FF2B5EF4-FFF2-40B4-BE49-F238E27FC236}">
                  <a16:creationId xmlns:a16="http://schemas.microsoft.com/office/drawing/2014/main" id="{C1E10E85-C68C-45DA-8C45-155DD71153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2" y="2208"/>
              <a:ext cx="2112" cy="250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0">
                  <a:latin typeface="Comic Sans MS" panose="030F0702030302020204" pitchFamily="66" charset="0"/>
                  <a:cs typeface="Angsana New" panose="02020603050405020304" pitchFamily="18" charset="-34"/>
                </a:rPr>
                <a:t>Asian                  8.8%</a:t>
              </a:r>
            </a:p>
          </p:txBody>
        </p:sp>
        <p:sp>
          <p:nvSpPr>
            <p:cNvPr id="10249" name="Text Box 11">
              <a:extLst>
                <a:ext uri="{FF2B5EF4-FFF2-40B4-BE49-F238E27FC236}">
                  <a16:creationId xmlns:a16="http://schemas.microsoft.com/office/drawing/2014/main" id="{428E4895-43C6-4B8E-B806-67F7D77838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2" y="2448"/>
              <a:ext cx="2112" cy="250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JasmineUPC" panose="02020603050405020304" pitchFamily="18" charset="-34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0">
                  <a:latin typeface="Comic Sans MS" panose="030F0702030302020204" pitchFamily="66" charset="0"/>
                  <a:cs typeface="Angsana New" panose="02020603050405020304" pitchFamily="18" charset="-34"/>
                </a:rPr>
                <a:t>Pacific Islander  7.5%</a:t>
              </a:r>
            </a:p>
          </p:txBody>
        </p:sp>
      </p:grpSp>
      <p:pic>
        <p:nvPicPr>
          <p:cNvPr id="10243" name="Picture 20" descr="nz-flag">
            <a:extLst>
              <a:ext uri="{FF2B5EF4-FFF2-40B4-BE49-F238E27FC236}">
                <a16:creationId xmlns:a16="http://schemas.microsoft.com/office/drawing/2014/main" id="{9BC7E59E-16E5-48FC-9587-8B1F7BB8A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762250"/>
            <a:ext cx="4343400" cy="313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 Box 19">
            <a:extLst>
              <a:ext uri="{FF2B5EF4-FFF2-40B4-BE49-F238E27FC236}">
                <a16:creationId xmlns:a16="http://schemas.microsoft.com/office/drawing/2014/main" id="{1E616CAD-7E3C-423D-BDDE-CA9B7B464A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2514600"/>
            <a:ext cx="3352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0">
                <a:latin typeface="Comic Sans MS" panose="030F0702030302020204" pitchFamily="66" charset="0"/>
                <a:cs typeface="Angsana New" panose="02020603050405020304" pitchFamily="18" charset="-34"/>
              </a:rPr>
              <a:t>NEW ZEALAND</a:t>
            </a:r>
            <a:endParaRPr lang="th-TH" altLang="en-US" b="0">
              <a:latin typeface="Comic Sans MS" panose="030F0702030302020204" pitchFamily="66" charset="0"/>
              <a:cs typeface="Angsana New" panose="02020603050405020304" pitchFamily="18" charset="-34"/>
            </a:endParaRPr>
          </a:p>
        </p:txBody>
      </p:sp>
      <p:sp>
        <p:nvSpPr>
          <p:cNvPr id="10245" name="Text Box 22">
            <a:extLst>
              <a:ext uri="{FF2B5EF4-FFF2-40B4-BE49-F238E27FC236}">
                <a16:creationId xmlns:a16="http://schemas.microsoft.com/office/drawing/2014/main" id="{2D8C6DE6-1A0F-444B-8546-093BA669D6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0"/>
            <a:ext cx="6172200" cy="579438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JasmineUPC" panose="02020603050405020304" pitchFamily="18" charset="-34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th-TH" altLang="en-US" sz="3200" i="1">
                <a:solidFill>
                  <a:schemeClr val="accent2"/>
                </a:solidFill>
                <a:latin typeface="Browallia New" panose="020B0604020202020204" pitchFamily="34" charset="-34"/>
              </a:rPr>
              <a:t>ทำความรู้จัก </a:t>
            </a:r>
            <a:r>
              <a:rPr lang="en-US" altLang="en-US" sz="3200" i="1">
                <a:solidFill>
                  <a:schemeClr val="accent2"/>
                </a:solidFill>
                <a:latin typeface="Browallia New" panose="020B0604020202020204" pitchFamily="34" charset="-34"/>
              </a:rPr>
              <a:t>“</a:t>
            </a:r>
            <a:r>
              <a:rPr lang="th-TH" altLang="en-US" sz="3200" i="1">
                <a:solidFill>
                  <a:schemeClr val="accent2"/>
                </a:solidFill>
                <a:latin typeface="Browallia New" panose="020B0604020202020204" pitchFamily="34" charset="-34"/>
              </a:rPr>
              <a:t>ตลาดออสเตรเลีย</a:t>
            </a:r>
            <a:r>
              <a:rPr lang="en-US" altLang="en-US" sz="3200" i="1">
                <a:solidFill>
                  <a:schemeClr val="accent2"/>
                </a:solidFill>
                <a:latin typeface="Browallia New" panose="020B0604020202020204" pitchFamily="34" charset="-34"/>
              </a:rPr>
              <a:t>-</a:t>
            </a:r>
            <a:r>
              <a:rPr lang="th-TH" altLang="en-US" sz="3200" i="1">
                <a:solidFill>
                  <a:schemeClr val="accent2"/>
                </a:solidFill>
                <a:latin typeface="Browallia New" panose="020B0604020202020204" pitchFamily="34" charset="-34"/>
              </a:rPr>
              <a:t>นิวซีแลนด์</a:t>
            </a:r>
            <a:r>
              <a:rPr lang="en-US" altLang="en-US" sz="3200" i="1">
                <a:solidFill>
                  <a:schemeClr val="accent2"/>
                </a:solidFill>
                <a:latin typeface="Browallia New" panose="020B0604020202020204" pitchFamily="34" charset="-34"/>
              </a:rPr>
              <a:t>”</a:t>
            </a:r>
            <a:endParaRPr lang="th-TH" altLang="en-US" sz="3200" i="1">
              <a:solidFill>
                <a:schemeClr val="accent2"/>
              </a:solidFill>
              <a:latin typeface="Browallia New" panose="020B0604020202020204" pitchFamily="34" charset="-34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Angsana New"/>
      </a:majorFont>
      <a:minorFont>
        <a:latin typeface="Times New Roman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JasmineUPC" pitchFamily="18" charset="-34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JasmineUPC" pitchFamily="18" charset="-34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4350</TotalTime>
  <Words>2607</Words>
  <Application>Microsoft Office PowerPoint</Application>
  <PresentationFormat>On-screen Show (4:3)</PresentationFormat>
  <Paragraphs>507</Paragraphs>
  <Slides>46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46</vt:i4>
      </vt:variant>
    </vt:vector>
  </HeadingPairs>
  <TitlesOfParts>
    <vt:vector size="57" baseType="lpstr">
      <vt:lpstr>Times New Roman</vt:lpstr>
      <vt:lpstr>JasmineUPC</vt:lpstr>
      <vt:lpstr>Arial</vt:lpstr>
      <vt:lpstr>Angsana New</vt:lpstr>
      <vt:lpstr>Comic Sans MS</vt:lpstr>
      <vt:lpstr>Browallia New</vt:lpstr>
      <vt:lpstr>Wingdings</vt:lpstr>
      <vt:lpstr>Arial Black</vt:lpstr>
      <vt:lpstr>Default Design</vt:lpstr>
      <vt:lpstr>Microsoft Office Excel Chart</vt:lpstr>
      <vt:lpstr>Microsoft Office Excel Worksheet</vt:lpstr>
      <vt:lpstr>PowerPoint Presentation</vt:lpstr>
      <vt:lpstr>PowerPoint Presentation</vt:lpstr>
      <vt:lpstr>ประเทศออสเตรเลีย</vt:lpstr>
      <vt:lpstr>ขนาดพื้นที่ประเทศ</vt:lpstr>
      <vt:lpstr>จำนวนประชากร ปี 2006</vt:lpstr>
      <vt:lpstr>เมืองสำคัญและจำนวนประชากร</vt:lpstr>
      <vt:lpstr>PowerPoint Presentation</vt:lpstr>
      <vt:lpstr>พลเมือง</vt:lpstr>
      <vt:lpstr>PowerPoint Presentation</vt:lpstr>
      <vt:lpstr>“Down Under”</vt:lpstr>
      <vt:lpstr>ออสเตรเลีย-นิวซีแลนด์มีอะไรแตกต่างกับตลาดอื่น ?</vt:lpstr>
      <vt:lpstr>เปรียบเทียบอัตราการขยายตัวทางเศรษฐกิจ </vt:lpstr>
      <vt:lpstr>เปรียบเทียบ GDP ต่อหัว (ปี 2006)</vt:lpstr>
      <vt:lpstr>เปรียบเทียบอัตราการว่างงาน (ปี 2006)</vt:lpstr>
      <vt:lpstr>Why Australian &amp; New Zealand Market?</vt:lpstr>
      <vt:lpstr>ข้อพึงระวังในการส่งสินค้าไปออสเตรเลียและนิวซีแลนด์</vt:lpstr>
      <vt:lpstr>กฎระเบียบนำเข้า</vt:lpstr>
      <vt:lpstr>PowerPoint Presentation</vt:lpstr>
      <vt:lpstr>กฎระเบียบนำเข้า</vt:lpstr>
      <vt:lpstr>กฎระเบียบนำเข้า</vt:lpstr>
      <vt:lpstr>กฎระเบียบนำเข้า</vt:lpstr>
      <vt:lpstr>กฎระเบียบนำเข้า</vt:lpstr>
      <vt:lpstr>กฎระเบียบนำเข้า</vt:lpstr>
      <vt:lpstr>กฎระเบียบนำเข้า</vt:lpstr>
      <vt:lpstr>การค้ากับ ออสเตรเลีย และ นิวซีแลนด์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สินค้าน่าบุกตลาด ออสเตรเลีย/นิวซีแลนด์</vt:lpstr>
      <vt:lpstr>คู่แข่งสำคัญของไทยในตลาดออสเตรเลีย</vt:lpstr>
      <vt:lpstr>คู่แข่งสำคัญของไทยในตลาดนิวซีแลนด์</vt:lpstr>
      <vt:lpstr>ทำธุรกิจกับ ออสเตรเลีย และ นิวซีแลนด์</vt:lpstr>
      <vt:lpstr>Distribution Channels - การกระจายสินค้า</vt:lpstr>
      <vt:lpstr>Mark-ups</vt:lpstr>
      <vt:lpstr>“Aussi” &amp; “Kiwi”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Access to Australian Market</dc:title>
  <dc:creator>Suphat</dc:creator>
  <cp:lastModifiedBy>A_R_T</cp:lastModifiedBy>
  <cp:revision>84</cp:revision>
  <dcterms:created xsi:type="dcterms:W3CDTF">2004-09-28T01:26:12Z</dcterms:created>
  <dcterms:modified xsi:type="dcterms:W3CDTF">2022-04-01T03:23:55Z</dcterms:modified>
</cp:coreProperties>
</file>