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handoutMasterIdLst>
    <p:handoutMasterId r:id="rId38"/>
  </p:handoutMasterIdLst>
  <p:sldIdLst>
    <p:sldId id="274" r:id="rId2"/>
    <p:sldId id="337" r:id="rId3"/>
    <p:sldId id="338" r:id="rId4"/>
    <p:sldId id="342" r:id="rId5"/>
    <p:sldId id="339" r:id="rId6"/>
    <p:sldId id="280" r:id="rId7"/>
    <p:sldId id="329" r:id="rId8"/>
    <p:sldId id="332" r:id="rId9"/>
    <p:sldId id="330" r:id="rId10"/>
    <p:sldId id="333" r:id="rId11"/>
    <p:sldId id="331" r:id="rId12"/>
    <p:sldId id="334" r:id="rId13"/>
    <p:sldId id="303" r:id="rId14"/>
    <p:sldId id="304" r:id="rId15"/>
    <p:sldId id="293" r:id="rId16"/>
    <p:sldId id="287" r:id="rId17"/>
    <p:sldId id="288" r:id="rId18"/>
    <p:sldId id="283" r:id="rId19"/>
    <p:sldId id="296" r:id="rId20"/>
    <p:sldId id="340" r:id="rId21"/>
    <p:sldId id="336" r:id="rId22"/>
    <p:sldId id="341" r:id="rId23"/>
    <p:sldId id="335" r:id="rId24"/>
    <p:sldId id="321" r:id="rId25"/>
    <p:sldId id="312" r:id="rId26"/>
    <p:sldId id="310" r:id="rId27"/>
    <p:sldId id="326" r:id="rId28"/>
    <p:sldId id="327" r:id="rId29"/>
    <p:sldId id="313" r:id="rId30"/>
    <p:sldId id="284" r:id="rId31"/>
    <p:sldId id="301" r:id="rId32"/>
    <p:sldId id="285" r:id="rId33"/>
    <p:sldId id="302" r:id="rId34"/>
    <p:sldId id="322" r:id="rId35"/>
    <p:sldId id="324" r:id="rId36"/>
    <p:sldId id="343" r:id="rId37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99"/>
    <a:srgbClr val="3366FF"/>
    <a:srgbClr val="CCFFFF"/>
    <a:srgbClr val="FFFFFF"/>
    <a:srgbClr val="CCFF99"/>
    <a:srgbClr val="99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1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5F87259-5EB5-4C97-91A3-1933AA8E0B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47" tIns="49523" rIns="99047" bIns="49523" numCol="1" anchor="ctr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20000"/>
              </a:spcBef>
              <a:buFontTx/>
              <a:buChar char="•"/>
              <a:defRPr sz="2000" smtClean="0"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7DB067F-A07B-4709-859F-953DDB9C915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47" tIns="49523" rIns="99047" bIns="49523" numCol="1" anchor="ctr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20000"/>
              </a:spcBef>
              <a:buFontTx/>
              <a:buChar char="•"/>
              <a:defRPr sz="2000" smtClean="0"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6679F22-D927-4FDD-881B-7878A3F4CB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66288"/>
            <a:ext cx="30765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20000"/>
              </a:spcBef>
              <a:buFontTx/>
              <a:buChar char="•"/>
              <a:defRPr sz="2000" smtClean="0">
                <a:latin typeface="Browallia New" pitchFamily="34" charset="-34"/>
                <a:cs typeface="Browallia New" pitchFamily="34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2E01F325-8DC1-4523-A39A-2DBBE2812B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666288"/>
            <a:ext cx="307657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20000"/>
              </a:spcBef>
              <a:buFontTx/>
              <a:buChar char="•"/>
              <a:defRPr sz="2000">
                <a:latin typeface="Browallia New" panose="020B0604020202020204" pitchFamily="34" charset="-34"/>
                <a:cs typeface="Browallia New" panose="020B0604020202020204" pitchFamily="34" charset="-34"/>
              </a:defRPr>
            </a:lvl1pPr>
          </a:lstStyle>
          <a:p>
            <a:fld id="{91D75261-F519-4E90-AC8F-BCFE0301F8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  <a:endParaRPr lang="ru-RU" noProof="0"/>
          </a:p>
        </p:txBody>
      </p:sp>
      <p:sp>
        <p:nvSpPr>
          <p:cNvPr id="108547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62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5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15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6338" y="2492375"/>
            <a:ext cx="7643812" cy="39592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7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46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37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0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1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33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68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16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14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7404DB-D577-462E-BED8-00AA17323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คลิกเพื่อแก้ไขลักษณะต้นแบบชื่อเรื่อง</a:t>
            </a:r>
            <a:endParaRPr lang="ru-RU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387CAE-8163-4713-A94E-D72910E52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  <a:endParaRPr lang="ru-RU" altLang="en-US"/>
          </a:p>
          <a:p>
            <a:pPr lvl="1"/>
            <a:r>
              <a:rPr lang="th-TH" altLang="en-US"/>
              <a:t>ระดับที่สอง</a:t>
            </a:r>
            <a:endParaRPr lang="ru-RU" altLang="en-US"/>
          </a:p>
          <a:p>
            <a:pPr lvl="2"/>
            <a:r>
              <a:rPr lang="th-TH" altLang="en-US"/>
              <a:t>ระดับที่สาม</a:t>
            </a:r>
            <a:endParaRPr lang="ru-RU" altLang="en-US"/>
          </a:p>
          <a:p>
            <a:pPr lvl="3"/>
            <a:r>
              <a:rPr lang="th-TH" altLang="en-US"/>
              <a:t>ระดับที่สี่</a:t>
            </a:r>
            <a:endParaRPr lang="ru-RU" altLang="en-US"/>
          </a:p>
          <a:p>
            <a:pPr lvl="4"/>
            <a:r>
              <a:rPr lang="th-TH" altLang="en-US"/>
              <a:t>ระดับที่ห้า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aveplan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7114F5FB-1907-4AE1-AD47-ACBFAAFA3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77200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h-TH" sz="5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การวางแผนการตลาดเพื่อตลาด </a:t>
            </a:r>
            <a:r>
              <a:rPr lang="en-US" sz="5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Australia/ New Zealand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th-TH" sz="66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137DCB8-A5ED-4B8A-9622-9C89EE22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86200"/>
            <a:ext cx="6477000" cy="2043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th-TH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นายสรกิจ  มั่นบุปผชาติ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th-TH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นายกสมาคมผู้ค้าไทยระหว่างประเทศ</a:t>
            </a:r>
          </a:p>
          <a:p>
            <a:pPr algn="r" eaLnBrk="0" hangingPunct="0">
              <a:spcBef>
                <a:spcPct val="50000"/>
              </a:spcBef>
              <a:defRPr/>
            </a:pPr>
            <a:r>
              <a:rPr lang="th-TH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กรรมการผู้จัดการ บริษัทเศรษฐอินเตอร์เทรด จำกัด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F137E90-C882-47E1-8584-037BD2B2C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371600"/>
            <a:ext cx="6400800" cy="1447800"/>
          </a:xfrm>
        </p:spPr>
        <p:txBody>
          <a:bodyPr/>
          <a:lstStyle/>
          <a:p>
            <a:pPr algn="ctr" eaLnBrk="1" hangingPunct="1"/>
            <a:r>
              <a:rPr lang="th-TH" altLang="en-US" sz="4400" b="1"/>
              <a:t>สินค้าที่มีมาตรฐานจะสามารถแข่งขันกับสินค้าราคาถูกได้ในปริมาณที่สูงได้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41FCB94-CD76-4567-9ED8-EBE3363CE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643813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SINGLE PRODUCT                           GLOBAL</a:t>
            </a:r>
          </a:p>
          <a:p>
            <a:pPr eaLnBrk="1" hangingPunct="1">
              <a:buFontTx/>
              <a:buNone/>
            </a:pPr>
            <a:r>
              <a:rPr lang="en-US" altLang="en-US"/>
              <a:t>MARKET MIX              &gt;&gt;&gt;&gt;&gt;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r>
              <a:rPr lang="en-US" altLang="en-US"/>
              <a:t>         MARKET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8F551AD-5F2D-4147-AD24-748DB6C55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543800" cy="8128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ดังนั้นสามารถกำหนดองค์ประกอบที่เหมาะสมได้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319D2EC-00CC-4907-8911-F58426904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643813" cy="3959225"/>
          </a:xfrm>
        </p:spPr>
        <p:txBody>
          <a:bodyPr/>
          <a:lstStyle/>
          <a:p>
            <a:pPr eaLnBrk="1" hangingPunct="1"/>
            <a:r>
              <a:rPr lang="th-TH" altLang="en-US" sz="3600" b="1"/>
              <a:t>สินค้า  รสนิยมที่แตกต่างกัน</a:t>
            </a:r>
          </a:p>
          <a:p>
            <a:pPr eaLnBrk="1" hangingPunct="1"/>
            <a:r>
              <a:rPr lang="th-TH" altLang="en-US" sz="3600" b="1"/>
              <a:t>ราคา  แต่ละตลาดมีสถานะทางการเงินที่แตกต่างกัน</a:t>
            </a:r>
          </a:p>
          <a:p>
            <a:pPr eaLnBrk="1" hangingPunct="1"/>
            <a:r>
              <a:rPr lang="th-TH" altLang="en-US" sz="3600" b="1"/>
              <a:t>ระบบการขาย  แต่ละประเทศมีรูปแบบและพัฒนาการทางการค้าต่างกัน</a:t>
            </a:r>
          </a:p>
          <a:p>
            <a:pPr eaLnBrk="1" hangingPunct="1"/>
            <a:r>
              <a:rPr lang="th-TH" altLang="en-US" sz="3600" b="1"/>
              <a:t>การส่งเสริมการขาย  ต่างตลาดมีแนวทางต่างกัน รวมทั้งระบบภาษี และเสรีภาพในการทำการค้า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C71675-67C4-4E7A-B27C-0ECB70FFB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295400"/>
            <a:ext cx="571500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การปรับกลยุทธทางการตลาด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55C0E3-1E83-4DF6-9C4E-4E66864C7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0"/>
            <a:ext cx="7010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3200">
                <a:cs typeface="Arial" panose="020B0604020202020204" pitchFamily="34" charset="0"/>
              </a:rPr>
              <a:t>Market Mix A    ------------     Region  A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3006D06-C1DD-4FE2-8960-DD36032A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05200"/>
            <a:ext cx="701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3200">
                <a:cs typeface="Arial" panose="020B0604020202020204" pitchFamily="34" charset="0"/>
              </a:rPr>
              <a:t>Market Mix B    ------------     Region  B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8D5B11B-841D-4744-B4D2-C8B2C6A42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701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3200">
                <a:cs typeface="Arial" panose="020B0604020202020204" pitchFamily="34" charset="0"/>
              </a:rPr>
              <a:t>Market Mix C    ------------     Region  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E40AB2-B628-48EF-AC44-43C72B9F4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696200" cy="1143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latin typeface="Angsana New" panose="02020603050405020304" pitchFamily="18" charset="-34"/>
              </a:rPr>
              <a:t>การเลือกตลาดส่งออกและช่องทางการจัดจำหน่าย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4475CC7-C42C-4EEE-BB46-04A0DB104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7643813" cy="4264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altLang="en-US" sz="3600" b="1"/>
              <a:t>พิจารณาจากมาตรฐานของสินค้าและการนำเข้าของประเทศนั้นๆที่เหมาะสม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    </a:t>
            </a:r>
            <a:r>
              <a:rPr lang="en-US" altLang="en-US" sz="3600" b="1"/>
              <a:t>-  </a:t>
            </a:r>
            <a:r>
              <a:rPr lang="th-TH" altLang="en-US" sz="3600" b="1"/>
              <a:t>มาตรฐานสินค้าที่สามารถผ่านเกณฑ์ได้หรือไม่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    </a:t>
            </a:r>
            <a:r>
              <a:rPr lang="en-US" altLang="en-US" sz="3600" b="1"/>
              <a:t>-  </a:t>
            </a:r>
            <a:r>
              <a:rPr lang="th-TH" altLang="en-US" sz="3600" b="1"/>
              <a:t>สามารถใช้ประโยชน์กลุ่มการค้าได้หรือไม่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	 </a:t>
            </a:r>
            <a:r>
              <a:rPr lang="en-US" altLang="en-US" sz="3600" b="1"/>
              <a:t>-  </a:t>
            </a:r>
            <a:r>
              <a:rPr lang="th-TH" altLang="en-US" sz="3600" b="1"/>
              <a:t>ระดับการแข่งขันจากทั้งในประเทศและการนำเข้า</a:t>
            </a:r>
          </a:p>
          <a:p>
            <a:pPr eaLnBrk="1" hangingPunct="1">
              <a:spcBef>
                <a:spcPct val="0"/>
              </a:spcBef>
            </a:pPr>
            <a:r>
              <a:rPr lang="th-TH" altLang="en-US" sz="3600" b="1"/>
              <a:t>รสนิยมและการยอมรับสินค้าไทย</a:t>
            </a:r>
            <a:r>
              <a:rPr lang="en-US" altLang="en-US" sz="3600" b="1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th-TH" altLang="en-US" sz="3600" b="1"/>
              <a:t>การสนับสนุนจากภาครัฐบาล</a:t>
            </a:r>
            <a:endParaRPr lang="th-TH" altLang="en-US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EC65B67-5A91-4188-8501-B0F100954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7607300" cy="1143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latin typeface="Angsana New" panose="02020603050405020304" pitchFamily="18" charset="-34"/>
              </a:rPr>
              <a:t>การเลือกตลาดส่งออกและช่องทางการจัดจำหน่าย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D2E730F-B1FC-44CD-85AF-6CB22AB49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643813" cy="39592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h-TH" altLang="en-US" sz="3600" b="1"/>
              <a:t>ข้อได้เปรียบในด้านอื่นนอกเหนือจากตัวสินค้า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   </a:t>
            </a:r>
            <a:r>
              <a:rPr lang="en-US" altLang="en-US" sz="3600" b="1"/>
              <a:t>- </a:t>
            </a:r>
            <a:r>
              <a:rPr lang="th-TH" altLang="en-US" sz="3600" b="1"/>
              <a:t>การบริการอื่นๆที่มี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	</a:t>
            </a:r>
            <a:r>
              <a:rPr lang="en-US" altLang="en-US" sz="3600" b="1"/>
              <a:t>- </a:t>
            </a:r>
            <a:r>
              <a:rPr lang="th-TH" altLang="en-US" sz="3600" b="1"/>
              <a:t>การกำหนดรูปแบบการค้าที่ดีกว่าคู่แข่งขัน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   </a:t>
            </a:r>
            <a:r>
              <a:rPr lang="en-US" altLang="en-US" sz="3600" b="1"/>
              <a:t>- </a:t>
            </a:r>
            <a:r>
              <a:rPr lang="th-TH" altLang="en-US" sz="3600" b="1"/>
              <a:t>ระบบการจัดส่งที่มีต้นทุนที่ถูกกว่า</a:t>
            </a:r>
          </a:p>
          <a:p>
            <a:pPr eaLnBrk="1" hangingPunct="1">
              <a:spcBef>
                <a:spcPct val="0"/>
              </a:spcBef>
            </a:pPr>
            <a:r>
              <a:rPr lang="th-TH" altLang="en-US" sz="3600" b="1"/>
              <a:t>ความเสี่ยงต่างๆของลูกค้า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/>
              <a:t>   </a:t>
            </a:r>
            <a:r>
              <a:rPr lang="en-US" altLang="en-US" sz="3600" b="1"/>
              <a:t>- </a:t>
            </a:r>
            <a:r>
              <a:rPr lang="th-TH" altLang="en-US" sz="3600" b="1"/>
              <a:t>ความเสี่ยงของลูกค้า </a:t>
            </a:r>
            <a:r>
              <a:rPr lang="en-US" altLang="en-US" sz="2400" b="1"/>
              <a:t>(Credit Risk)</a:t>
            </a:r>
            <a:r>
              <a:rPr lang="th-TH" altLang="en-US" sz="3600" b="1"/>
              <a:t> </a:t>
            </a: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   - </a:t>
            </a:r>
            <a:r>
              <a:rPr lang="th-TH" altLang="en-US" sz="3600" b="1"/>
              <a:t>ความเสี่ยงด้านอัตราแลกเปลี่ยน </a:t>
            </a:r>
            <a:r>
              <a:rPr lang="en-US" altLang="en-US" sz="2400" b="1"/>
              <a:t>(Currency Risk)</a:t>
            </a:r>
            <a:endParaRPr lang="th-TH" altLang="en-US" sz="24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2C8C85-A0F5-4EA1-A2EF-6B7084509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295400"/>
            <a:ext cx="594360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การกำหนดสภาพคล่องทางการค้า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310CB78-54BF-40AC-BD36-AC577AE66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6338" y="1981200"/>
            <a:ext cx="7643812" cy="4470400"/>
          </a:xfrm>
        </p:spPr>
        <p:txBody>
          <a:bodyPr/>
          <a:lstStyle/>
          <a:p>
            <a:pPr eaLnBrk="1" hangingPunct="1"/>
            <a:r>
              <a:rPr lang="th-TH" altLang="en-US" sz="3200" b="1"/>
              <a:t>ต้องทราบลักษณะและวิธีการค้าที่ทำกับกลุ่มลูกค้า </a:t>
            </a:r>
          </a:p>
          <a:p>
            <a:pPr eaLnBrk="1" hangingPunct="1"/>
            <a:r>
              <a:rPr lang="th-TH" altLang="en-US" sz="3200" b="1"/>
              <a:t>ทราบวิธีการชำระเงินค่าซื้อให้กับกลุ่ม </a:t>
            </a:r>
            <a:r>
              <a:rPr lang="en-US" altLang="en-US" sz="2400" b="1"/>
              <a:t>Supplier</a:t>
            </a:r>
          </a:p>
          <a:p>
            <a:pPr eaLnBrk="1" hangingPunct="1"/>
            <a:r>
              <a:rPr lang="th-TH" altLang="en-US" sz="3200" b="1"/>
              <a:t>ทราบปริมาณเงินที่บริษัทจะต้องใช้เป็นประจำ โดยต้องมีกันสำรองเผื่อกรณีฉุกเฉิน</a:t>
            </a:r>
          </a:p>
          <a:p>
            <a:pPr eaLnBrk="1" hangingPunct="1"/>
            <a:r>
              <a:rPr lang="th-TH" altLang="en-US" sz="3200" b="1"/>
              <a:t>กำหนดให้มีปริมาณเงินที่เพียงพอ โดยการเตรียมหาช่องทางในการกำหนดแหล่งเงินกู้ อาจเป็นเงินกู้เบิกเกินบัญชี เงินกู้ระยะสั้น โดยในส่วนที่ต้องมีการลงทุนใดๆ ต้องใช้ทุนหรือเงินกู้ระยะยาว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524F8F-F1B9-428C-BD88-B832D0A49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066800"/>
            <a:ext cx="632460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การกำหนดตลาดที่เหมาะสม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F78BD30-9C4C-405B-8EBD-BB7369B12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40750" cy="4953000"/>
          </a:xfrm>
        </p:spPr>
        <p:txBody>
          <a:bodyPr/>
          <a:lstStyle/>
          <a:p>
            <a:pPr eaLnBrk="1" hangingPunct="1"/>
            <a:r>
              <a:rPr lang="th-TH" altLang="en-US" sz="3200"/>
              <a:t>ตลาดบน ห้างสรรพสินค้า</a:t>
            </a:r>
            <a:r>
              <a:rPr lang="en-US" altLang="en-US" sz="3200"/>
              <a:t>: </a:t>
            </a:r>
            <a:r>
              <a:rPr lang="th-TH" altLang="en-US" sz="3200"/>
              <a:t>ติดต่อยาก การตรวจสอบมีข้อกำหนดมาก ราคาค่อนข้างแพง ต้องมีตราสินค้า มีความเป็นตัวเองสูง เป็น  </a:t>
            </a:r>
            <a:r>
              <a:rPr lang="en-US" altLang="en-US" sz="2400"/>
              <a:t>market leader</a:t>
            </a:r>
            <a:r>
              <a:rPr lang="en-US" altLang="en-US" sz="3200"/>
              <a:t> </a:t>
            </a:r>
            <a:r>
              <a:rPr lang="th-TH" altLang="en-US" sz="3200"/>
              <a:t>ในการออกแบบ ขายในปริมาณไม่สูง มีการขอ </a:t>
            </a:r>
            <a:r>
              <a:rPr lang="en-US" altLang="en-US" sz="2400"/>
              <a:t>credit term</a:t>
            </a:r>
            <a:endParaRPr lang="th-TH" altLang="en-US" sz="2400"/>
          </a:p>
          <a:p>
            <a:pPr eaLnBrk="1" hangingPunct="1"/>
            <a:r>
              <a:rPr lang="th-TH" altLang="en-US" sz="3200"/>
              <a:t>ตลาดผู้ซื้อรายเล็ก</a:t>
            </a:r>
            <a:r>
              <a:rPr lang="en-US" altLang="en-US" sz="3200"/>
              <a:t>: </a:t>
            </a:r>
            <a:r>
              <a:rPr lang="th-TH" altLang="en-US" sz="3200"/>
              <a:t>ติดต่อง่าย มีความต้องการสินค้าแปลกใหม่ ไม่ค่อยแน่นอนทางการเงิน</a:t>
            </a:r>
            <a:r>
              <a:rPr lang="en-US" altLang="en-US" sz="3200"/>
              <a:t> </a:t>
            </a:r>
            <a:r>
              <a:rPr lang="th-TH" altLang="en-US" sz="3200"/>
              <a:t>ไม่มี </a:t>
            </a:r>
            <a:r>
              <a:rPr lang="en-US" altLang="en-US" sz="2400"/>
              <a:t>Royalty </a:t>
            </a:r>
            <a:r>
              <a:rPr lang="th-TH" altLang="en-US" sz="3200"/>
              <a:t>ซื้อไม่แน่นอนทั้งปริมาณและความถี่ สามารถนำไปให้ผู้ผลิตรายอื่นทำแทน</a:t>
            </a:r>
          </a:p>
          <a:p>
            <a:pPr eaLnBrk="1" hangingPunct="1"/>
            <a:r>
              <a:rPr lang="th-TH" altLang="en-US" sz="3200"/>
              <a:t>ตลาด </a:t>
            </a:r>
            <a:r>
              <a:rPr lang="en-US" altLang="en-US" sz="2400"/>
              <a:t>Modern Trade</a:t>
            </a:r>
            <a:r>
              <a:rPr lang="en-US" altLang="en-US" sz="3200"/>
              <a:t>: </a:t>
            </a:r>
            <a:r>
              <a:rPr lang="th-TH" altLang="en-US" sz="3200"/>
              <a:t>มักมีตัวแทนในการหาสินค้า มีการตรวจสอบที่มีข้อกำหนดมาก ซื้อปริมาณมากแต่ไม่แน่นอน คู่แข่งมาก มีการขอ </a:t>
            </a:r>
            <a:r>
              <a:rPr lang="en-US" altLang="en-US" sz="2400"/>
              <a:t>Credit term</a:t>
            </a:r>
            <a:r>
              <a:rPr lang="th-TH" altLang="en-US" sz="3200"/>
              <a:t> หรือเป็นระบบ </a:t>
            </a:r>
            <a:r>
              <a:rPr lang="en-US" altLang="en-US" sz="2400"/>
              <a:t>Consignment</a:t>
            </a:r>
            <a:endParaRPr lang="th-TH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05107BB-0AA4-4F09-A3AA-AFD667BF4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143000"/>
            <a:ext cx="601980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การกำหนดตลาดที่เหมาะสม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21A34A7-7823-4630-8C6C-AD0019862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581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altLang="en-US" sz="3200"/>
              <a:t>มาตรฐานสินค้า ทั้งนี้ขึ้นอยู่กับตลาดที่สนใจ โดยจะมีการพิจารณาในส่วนของ วัตถุดิบ วิธีการผลิต โรงงาน การบรรจุ และบรรจุภัณฑ์ โดยมีการกำหนดกรอบที่ต่างกัน ดังนั้นความพร้อมของผู้ผลิตเป็นตัวกำหนดตลาด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200"/>
              <a:t>การเจาะข้อมูลผู้ซื้อด้วยเครื่องมือต่างๆ เช่นการเยี่ยมชม </a:t>
            </a:r>
            <a:r>
              <a:rPr lang="en-US" altLang="en-US" sz="3200"/>
              <a:t>website </a:t>
            </a:r>
            <a:r>
              <a:rPr lang="th-TH" altLang="en-US" sz="3200"/>
              <a:t>สำนักงานของทางการทั้งในและต่างประเทศ การออกงานแสดง เพื่อทำความเข้าใจรสนิยมเบื้องต้น</a:t>
            </a:r>
          </a:p>
          <a:p>
            <a:pPr eaLnBrk="1" hangingPunct="1">
              <a:lnSpc>
                <a:spcPct val="90000"/>
              </a:lnSpc>
            </a:pPr>
            <a:r>
              <a:rPr lang="th-TH" altLang="en-US" sz="3200"/>
              <a:t>การวางนโยบายในการขาย ทั้งในเพื่อเป็นการกำหนดนโยบายการขายในต่างประเทศ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444571-D99B-4D11-85D8-D902AF997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1066800"/>
            <a:ext cx="541020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การกำหนดเป้าหมาย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9B2BD5A-0822-41D3-828B-1261534BF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96213" cy="4267200"/>
          </a:xfrm>
        </p:spPr>
        <p:txBody>
          <a:bodyPr/>
          <a:lstStyle/>
          <a:p>
            <a:pPr eaLnBrk="1" hangingPunct="1"/>
            <a:r>
              <a:rPr lang="th-TH" altLang="en-US" sz="3200"/>
              <a:t>ความเข้าใจรสนิยม ความชอบและการใช้สินค้าในตลาด</a:t>
            </a:r>
          </a:p>
          <a:p>
            <a:pPr eaLnBrk="1" hangingPunct="1"/>
            <a:r>
              <a:rPr lang="th-TH" altLang="en-US" sz="3200"/>
              <a:t>การวางตลาดของคู่แข่งรายอื่น</a:t>
            </a:r>
          </a:p>
          <a:p>
            <a:pPr eaLnBrk="1" hangingPunct="1"/>
            <a:r>
              <a:rPr lang="th-TH" altLang="en-US" sz="3200"/>
              <a:t>จุดขาย</a:t>
            </a:r>
            <a:r>
              <a:rPr lang="en-US" altLang="en-US" sz="2400"/>
              <a:t>(Selling Points)</a:t>
            </a:r>
            <a:r>
              <a:rPr lang="th-TH" altLang="en-US" sz="3200"/>
              <a:t>ที่เหมาะสมและสามารถอธิบายได้</a:t>
            </a:r>
          </a:p>
          <a:p>
            <a:pPr eaLnBrk="1" hangingPunct="1"/>
            <a:r>
              <a:rPr lang="th-TH" altLang="en-US" sz="3200"/>
              <a:t>ช่องว่างทางการตลาด ตลาดใหญ่</a:t>
            </a:r>
            <a:r>
              <a:rPr lang="en-US" altLang="en-US" sz="2400"/>
              <a:t>(Chain Store)</a:t>
            </a:r>
            <a:r>
              <a:rPr lang="th-TH" altLang="en-US" sz="3200"/>
              <a:t> ตลาดย่อย</a:t>
            </a:r>
            <a:r>
              <a:rPr lang="en-US" altLang="en-US" sz="2400"/>
              <a:t>(Specialty Store)</a:t>
            </a:r>
            <a:endParaRPr lang="th-TH" altLang="en-US" sz="2400"/>
          </a:p>
          <a:p>
            <a:pPr eaLnBrk="1" hangingPunct="1"/>
            <a:r>
              <a:rPr lang="th-TH" altLang="en-US" sz="3200"/>
              <a:t>การขนส่งที่ได้เปรียบเมื่อเทียบกับคู่แข่งขันรายอื่น</a:t>
            </a:r>
          </a:p>
          <a:p>
            <a:pPr eaLnBrk="1" hangingPunct="1"/>
            <a:r>
              <a:rPr lang="th-TH" altLang="en-US" sz="3200"/>
              <a:t>ระบบการชำระเงินของประเทศคู่ค้า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3EC7638-DA0F-4EE0-8FCA-E3544F17E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990600"/>
            <a:ext cx="5257800" cy="762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พฤติกรรมการบริโภค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9E7049-20C8-4724-A8C2-F60734DA3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86750" cy="4394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altLang="en-US" sz="3600"/>
              <a:t>ตลาดออสเตรเลีย</a:t>
            </a:r>
            <a:r>
              <a:rPr lang="en-US" altLang="en-US" sz="3600"/>
              <a:t>/</a:t>
            </a:r>
            <a:r>
              <a:rPr lang="th-TH" altLang="en-US" sz="3600"/>
              <a:t>นิวซีแลนด์สามารถแบ่งได้ออกเป็น </a:t>
            </a:r>
            <a:r>
              <a:rPr lang="en-US" altLang="en-US"/>
              <a:t>3</a:t>
            </a:r>
            <a:r>
              <a:rPr lang="th-TH" altLang="en-US" sz="3600"/>
              <a:t>ตลาดได้แก่</a:t>
            </a:r>
          </a:p>
          <a:p>
            <a:pPr marL="609600" indent="-609600" eaLnBrk="1" hangingPunct="1"/>
            <a:r>
              <a:rPr lang="th-TH" altLang="en-US" sz="3600"/>
              <a:t>ตลาดในเมืองหลัก เช่น ซิดนีย์ เมลเบิร์น เวลลิงตัน ไครส์เชิร์ช มีลักษณะการใช้สินค้าที่พิถีพิถัน, วัสดุการผลิตดี, มี </a:t>
            </a:r>
            <a:r>
              <a:rPr lang="en-US" altLang="en-US" sz="2400"/>
              <a:t>Brand Royalty</a:t>
            </a:r>
            <a:r>
              <a:rPr lang="en-US" altLang="en-US"/>
              <a:t>,</a:t>
            </a:r>
            <a:r>
              <a:rPr lang="th-TH" altLang="en-US" sz="3600"/>
              <a:t> สินค้ามีรูปแบบเฉพาะไม่ค่อยเปลี่ยนแปลง, การเปลี่ยนฤดูกาลมีผลต่อสินค้า, กำลังซื้อสูง, ให้ความสำคัญเรื่องบรรจุภัณฑ์, มีรสนิยมคล้ายยุโรปตะวันตก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B2CE9C-A2D6-4AB8-94F9-74DCD0C69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5257800" cy="736600"/>
          </a:xfrm>
        </p:spPr>
        <p:txBody>
          <a:bodyPr/>
          <a:lstStyle/>
          <a:p>
            <a:pPr eaLnBrk="1" hangingPunct="1"/>
            <a:r>
              <a:rPr lang="en-US" altLang="en-US" b="1"/>
              <a:t>FTA</a:t>
            </a:r>
            <a:r>
              <a:rPr lang="en-US" altLang="en-US" sz="4400" b="1"/>
              <a:t> </a:t>
            </a:r>
            <a:r>
              <a:rPr lang="th-TH" altLang="en-US" sz="4400" b="1"/>
              <a:t>ที่ทำแล้วในปัจจุบัน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9203B67-21E4-46CF-9EFE-E436FE2A9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620000" cy="4470400"/>
          </a:xfrm>
        </p:spPr>
        <p:txBody>
          <a:bodyPr/>
          <a:lstStyle/>
          <a:p>
            <a:pPr eaLnBrk="1" hangingPunct="1"/>
            <a:r>
              <a:rPr lang="en-US" altLang="en-US"/>
              <a:t>Australia- USA (AUSFTA)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Thailand- Australia (TAFTA)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Singapore- Australia (SAFTA)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New Zealand- Australia Closer Economic Relations Agreement (CER)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34C821D-1EA8-4FEF-9800-1E270C2B7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143000"/>
            <a:ext cx="548640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พฤติกรรมการบริโภค</a:t>
            </a:r>
            <a:r>
              <a:rPr lang="th-TH" altLang="en-US"/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D1E86DC-D365-4A53-8306-13FA83A4A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6338" y="1905000"/>
            <a:ext cx="7643812" cy="4546600"/>
          </a:xfrm>
        </p:spPr>
        <p:txBody>
          <a:bodyPr/>
          <a:lstStyle/>
          <a:p>
            <a:pPr eaLnBrk="1" hangingPunct="1"/>
            <a:r>
              <a:rPr lang="th-TH" altLang="en-US" sz="3600"/>
              <a:t>ตลาดในเมืองรอง  เช่น บริสเบน เพิร์ธ มีลักษณะเฉพาะ ที่มีความต้องการสินค้าไม่หลากหลาย และตามแฟชั่นนัก มีลักษณะกึ่งชนบท </a:t>
            </a:r>
            <a:r>
              <a:rPr lang="en-US" altLang="en-US"/>
              <a:t>Country Style</a:t>
            </a:r>
            <a:r>
              <a:rPr lang="en-US" altLang="en-US" sz="3600"/>
              <a:t> </a:t>
            </a:r>
            <a:r>
              <a:rPr lang="th-TH" altLang="en-US" sz="3600"/>
              <a:t>และมีลักษณะค่อนข้างอนุรักษ์นิยมคล้าย ประเทศอังกฤษ</a:t>
            </a:r>
          </a:p>
          <a:p>
            <a:pPr eaLnBrk="1" hangingPunct="1"/>
            <a:r>
              <a:rPr lang="th-TH" altLang="en-US" sz="3600"/>
              <a:t>ตลาดเฉพาะขนาดเล็ก เช่น แอเดอเลด โฮบาร์ท เป็นตลาดที่กำลังซื้อสูง แนวสินค้าที่มีการออกแบบดี แต่ตลาดมีขนาดเล็ก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2E0B607-B9BE-4F1D-AE1F-983E4C796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066800"/>
            <a:ext cx="5029200" cy="685800"/>
          </a:xfrm>
        </p:spPr>
        <p:txBody>
          <a:bodyPr/>
          <a:lstStyle/>
          <a:p>
            <a:pPr eaLnBrk="1" hangingPunct="1"/>
            <a:r>
              <a:rPr lang="en-US" altLang="en-US"/>
              <a:t>Pricing Policy- Australia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D07F353-75E1-4ACB-AC63-CF01E64596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133600"/>
            <a:ext cx="6519863" cy="4416425"/>
          </a:xfrm>
        </p:spPr>
        <p:txBody>
          <a:bodyPr/>
          <a:lstStyle/>
          <a:p>
            <a:pPr eaLnBrk="1" hangingPunct="1"/>
            <a:r>
              <a:rPr lang="en-US" altLang="en-US"/>
              <a:t>FOB</a:t>
            </a:r>
          </a:p>
          <a:p>
            <a:pPr eaLnBrk="1" hangingPunct="1">
              <a:buFontTx/>
              <a:buNone/>
            </a:pPr>
            <a:r>
              <a:rPr lang="en-US" altLang="en-US"/>
              <a:t> Plus markup importer/wholesaler 100-150%</a:t>
            </a:r>
          </a:p>
          <a:p>
            <a:pPr eaLnBrk="1" hangingPunct="1"/>
            <a:r>
              <a:rPr lang="en-US" altLang="en-US"/>
              <a:t>Import to Australia</a:t>
            </a:r>
          </a:p>
          <a:p>
            <a:pPr eaLnBrk="1" hangingPunct="1">
              <a:buFontTx/>
              <a:buNone/>
            </a:pPr>
            <a:r>
              <a:rPr lang="en-US" altLang="en-US"/>
              <a:t> Plus markup retailer 100%</a:t>
            </a:r>
          </a:p>
          <a:p>
            <a:pPr eaLnBrk="1" hangingPunct="1"/>
            <a:r>
              <a:rPr lang="en-US" altLang="en-US"/>
              <a:t>In shop</a:t>
            </a:r>
          </a:p>
          <a:p>
            <a:pPr eaLnBrk="1" hangingPunct="1">
              <a:buFontTx/>
              <a:buNone/>
            </a:pPr>
            <a:r>
              <a:rPr lang="en-US" altLang="en-US"/>
              <a:t> Plus vat 10%</a:t>
            </a:r>
          </a:p>
          <a:p>
            <a:pPr eaLnBrk="1" hangingPunct="1"/>
            <a:r>
              <a:rPr lang="en-US" altLang="en-US"/>
              <a:t>Consumer Price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E06E9A71-C3F6-4537-8BF7-4F80451F49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391400" y="2057400"/>
            <a:ext cx="1219200" cy="4394200"/>
          </a:xfrm>
        </p:spPr>
        <p:txBody>
          <a:bodyPr/>
          <a:lstStyle/>
          <a:p>
            <a:pPr eaLnBrk="1" hangingPunct="1"/>
            <a:r>
              <a:rPr lang="en-US" altLang="en-US"/>
              <a:t>1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2.5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5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5.5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55B6645-6B27-470D-BF27-38F726360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0668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/>
              <a:t>Pricing Policy- New Zealand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3075165-E67B-4D27-8DA4-EB18C1DC65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76338" y="1981200"/>
            <a:ext cx="6138862" cy="4470400"/>
          </a:xfrm>
        </p:spPr>
        <p:txBody>
          <a:bodyPr/>
          <a:lstStyle/>
          <a:p>
            <a:pPr eaLnBrk="1" hangingPunct="1"/>
            <a:r>
              <a:rPr lang="en-US" altLang="en-US"/>
              <a:t>FOB</a:t>
            </a:r>
          </a:p>
          <a:p>
            <a:pPr eaLnBrk="1" hangingPunct="1">
              <a:buFontTx/>
              <a:buNone/>
            </a:pPr>
            <a:r>
              <a:rPr lang="en-US" altLang="en-US"/>
              <a:t>Plus markup importer/ wholesaler 100-150%</a:t>
            </a:r>
          </a:p>
          <a:p>
            <a:pPr eaLnBrk="1" hangingPunct="1"/>
            <a:r>
              <a:rPr lang="en-US" altLang="en-US"/>
              <a:t>Import to New Zealand</a:t>
            </a:r>
          </a:p>
          <a:p>
            <a:pPr eaLnBrk="1" hangingPunct="1">
              <a:buFontTx/>
              <a:buNone/>
            </a:pPr>
            <a:r>
              <a:rPr lang="en-US" altLang="en-US"/>
              <a:t>Plus markup retailer 100% </a:t>
            </a:r>
          </a:p>
          <a:p>
            <a:pPr eaLnBrk="1" hangingPunct="1"/>
            <a:r>
              <a:rPr lang="en-US" altLang="en-US"/>
              <a:t>In shop</a:t>
            </a:r>
          </a:p>
          <a:p>
            <a:pPr eaLnBrk="1" hangingPunct="1">
              <a:buFontTx/>
              <a:buNone/>
            </a:pPr>
            <a:r>
              <a:rPr lang="en-US" altLang="en-US"/>
              <a:t>Plus vat 12.5%</a:t>
            </a:r>
          </a:p>
          <a:p>
            <a:pPr eaLnBrk="1" hangingPunct="1"/>
            <a:r>
              <a:rPr lang="en-US" altLang="en-US"/>
              <a:t>Consumer Price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D4E7202C-A286-46F6-BC04-A78712E1778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315200" y="1828800"/>
            <a:ext cx="1371600" cy="4622800"/>
          </a:xfrm>
        </p:spPr>
        <p:txBody>
          <a:bodyPr/>
          <a:lstStyle/>
          <a:p>
            <a:pPr eaLnBrk="1" hangingPunct="1"/>
            <a:r>
              <a:rPr lang="en-US" altLang="en-US" sz="2400"/>
              <a:t>1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2.5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5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5.625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8133443-0EE4-407E-B02F-12A410958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6019800" cy="508000"/>
          </a:xfrm>
        </p:spPr>
        <p:txBody>
          <a:bodyPr/>
          <a:lstStyle/>
          <a:p>
            <a:pPr eaLnBrk="1" hangingPunct="1"/>
            <a:r>
              <a:rPr lang="en-US" altLang="en-US"/>
              <a:t>Regional Difference in Price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241B344-C518-4E5D-B791-8B480442D5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6172200" cy="5080000"/>
          </a:xfrm>
        </p:spPr>
        <p:txBody>
          <a:bodyPr/>
          <a:lstStyle/>
          <a:p>
            <a:pPr eaLnBrk="1" hangingPunct="1"/>
            <a:r>
              <a:rPr lang="en-US" altLang="en-US" sz="2400"/>
              <a:t>Croatia, Latvia, Lithuania, Slovakia, Hungary, Poland</a:t>
            </a:r>
          </a:p>
          <a:p>
            <a:pPr eaLnBrk="1" hangingPunct="1"/>
            <a:r>
              <a:rPr lang="en-US" altLang="en-US" sz="2400" b="1"/>
              <a:t>Estonia</a:t>
            </a:r>
          </a:p>
          <a:p>
            <a:pPr eaLnBrk="1" hangingPunct="1"/>
            <a:r>
              <a:rPr lang="en-US" altLang="en-US" sz="2400"/>
              <a:t>Malta, Portugal, Slovenia</a:t>
            </a:r>
          </a:p>
          <a:p>
            <a:pPr eaLnBrk="1" hangingPunct="1"/>
            <a:r>
              <a:rPr lang="en-US" altLang="en-US" sz="2400" b="1"/>
              <a:t>Greece, Spain, </a:t>
            </a:r>
            <a:r>
              <a:rPr lang="en-US" altLang="en-US" sz="2400" b="1">
                <a:solidFill>
                  <a:schemeClr val="bg2"/>
                </a:solidFill>
              </a:rPr>
              <a:t>Australia</a:t>
            </a:r>
          </a:p>
          <a:p>
            <a:pPr eaLnBrk="1" hangingPunct="1"/>
            <a:r>
              <a:rPr lang="en-US" altLang="en-US" sz="2400"/>
              <a:t>Cyprus</a:t>
            </a:r>
          </a:p>
          <a:p>
            <a:pPr eaLnBrk="1" hangingPunct="1"/>
            <a:r>
              <a:rPr lang="en-US" altLang="en-US" sz="2400" b="1"/>
              <a:t>EU Average, </a:t>
            </a:r>
            <a:r>
              <a:rPr lang="en-US" altLang="en-US" sz="2400" b="1">
                <a:solidFill>
                  <a:schemeClr val="bg2"/>
                </a:solidFill>
              </a:rPr>
              <a:t>New Zealand</a:t>
            </a:r>
          </a:p>
          <a:p>
            <a:pPr eaLnBrk="1" hangingPunct="1"/>
            <a:r>
              <a:rPr lang="en-US" altLang="en-US" sz="2400"/>
              <a:t>Belgium, Italy, Luxembourg, UK</a:t>
            </a:r>
          </a:p>
          <a:p>
            <a:pPr eaLnBrk="1" hangingPunct="1"/>
            <a:r>
              <a:rPr lang="en-US" altLang="en-US" sz="2400" b="1"/>
              <a:t>Austria, Netherlands, France, Germany</a:t>
            </a:r>
          </a:p>
          <a:p>
            <a:pPr eaLnBrk="1" hangingPunct="1"/>
            <a:r>
              <a:rPr lang="en-US" altLang="en-US" sz="2400"/>
              <a:t>Ireland, Finland, Sweden</a:t>
            </a:r>
          </a:p>
          <a:p>
            <a:pPr eaLnBrk="1" hangingPunct="1"/>
            <a:r>
              <a:rPr lang="en-US" altLang="en-US" sz="2400" b="1"/>
              <a:t>Denmark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EAFC821D-0BA9-4DA8-BAF6-40D5DBEE0D3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0" y="1371600"/>
            <a:ext cx="1905000" cy="5080000"/>
          </a:xfrm>
        </p:spPr>
        <p:txBody>
          <a:bodyPr/>
          <a:lstStyle/>
          <a:p>
            <a:pPr eaLnBrk="1" hangingPunct="1"/>
            <a:r>
              <a:rPr lang="en-US" altLang="en-US" sz="2400"/>
              <a:t>50-60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 b="1"/>
              <a:t>60-70</a:t>
            </a:r>
          </a:p>
          <a:p>
            <a:pPr eaLnBrk="1" hangingPunct="1"/>
            <a:r>
              <a:rPr lang="en-US" altLang="en-US" sz="2400"/>
              <a:t>70-80</a:t>
            </a:r>
          </a:p>
          <a:p>
            <a:pPr eaLnBrk="1" hangingPunct="1"/>
            <a:r>
              <a:rPr lang="en-US" altLang="en-US" sz="2400" b="1"/>
              <a:t>80-90</a:t>
            </a:r>
          </a:p>
          <a:p>
            <a:pPr eaLnBrk="1" hangingPunct="1"/>
            <a:r>
              <a:rPr lang="en-US" altLang="en-US" sz="2400"/>
              <a:t>90-100</a:t>
            </a:r>
          </a:p>
          <a:p>
            <a:pPr eaLnBrk="1" hangingPunct="1"/>
            <a:r>
              <a:rPr lang="en-US" altLang="en-US" sz="2400" b="1"/>
              <a:t>100</a:t>
            </a:r>
          </a:p>
          <a:p>
            <a:pPr eaLnBrk="1" hangingPunct="1"/>
            <a:r>
              <a:rPr lang="en-US" altLang="en-US" sz="2400"/>
              <a:t>100-105</a:t>
            </a:r>
          </a:p>
          <a:p>
            <a:pPr eaLnBrk="1" hangingPunct="1"/>
            <a:r>
              <a:rPr lang="en-US" altLang="en-US" sz="2400" b="1"/>
              <a:t>105-110</a:t>
            </a:r>
          </a:p>
          <a:p>
            <a:pPr eaLnBrk="1" hangingPunct="1"/>
            <a:r>
              <a:rPr lang="en-US" altLang="en-US" sz="2400"/>
              <a:t>120-130</a:t>
            </a:r>
          </a:p>
          <a:p>
            <a:pPr eaLnBrk="1" hangingPunct="1"/>
            <a:r>
              <a:rPr lang="en-US" altLang="en-US" sz="2400" b="1"/>
              <a:t>140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milano5">
            <a:extLst>
              <a:ext uri="{FF2B5EF4-FFF2-40B4-BE49-F238E27FC236}">
                <a16:creationId xmlns:a16="http://schemas.microsoft.com/office/drawing/2014/main" id="{4661E069-372A-4CC9-9211-010E958F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ock Bath Acc2">
            <a:extLst>
              <a:ext uri="{FF2B5EF4-FFF2-40B4-BE49-F238E27FC236}">
                <a16:creationId xmlns:a16="http://schemas.microsoft.com/office/drawing/2014/main" id="{47721470-8527-49D7-894C-007558F9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71550"/>
            <a:ext cx="54102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M-Handpaint">
            <a:extLst>
              <a:ext uri="{FF2B5EF4-FFF2-40B4-BE49-F238E27FC236}">
                <a16:creationId xmlns:a16="http://schemas.microsoft.com/office/drawing/2014/main" id="{CCF11B66-AE5C-4F09-B3F9-10E3FF53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5154613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SCN0910">
            <a:extLst>
              <a:ext uri="{FF2B5EF4-FFF2-40B4-BE49-F238E27FC236}">
                <a16:creationId xmlns:a16="http://schemas.microsoft.com/office/drawing/2014/main" id="{45C47DB6-DDDD-47DA-8BC5-F06770F2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SCN9670_resize">
            <a:extLst>
              <a:ext uri="{FF2B5EF4-FFF2-40B4-BE49-F238E27FC236}">
                <a16:creationId xmlns:a16="http://schemas.microsoft.com/office/drawing/2014/main" id="{375E2DA5-7783-46B6-A4A4-409E4090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5438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th_1">
            <a:extLst>
              <a:ext uri="{FF2B5EF4-FFF2-40B4-BE49-F238E27FC236}">
                <a16:creationId xmlns:a16="http://schemas.microsoft.com/office/drawing/2014/main" id="{45231043-138A-422F-A002-499196B9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3810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Bath_2">
            <a:extLst>
              <a:ext uri="{FF2B5EF4-FFF2-40B4-BE49-F238E27FC236}">
                <a16:creationId xmlns:a16="http://schemas.microsoft.com/office/drawing/2014/main" id="{DC36248E-5CF8-4985-9BBA-69D7691A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8100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EFE6E9-2C8A-4AB8-BFD8-03F2B02E2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066800"/>
            <a:ext cx="5867400" cy="511175"/>
          </a:xfrm>
        </p:spPr>
        <p:txBody>
          <a:bodyPr/>
          <a:lstStyle/>
          <a:p>
            <a:pPr eaLnBrk="1" hangingPunct="1"/>
            <a:r>
              <a:rPr lang="en-US" altLang="en-US" b="1"/>
              <a:t>FTA </a:t>
            </a:r>
            <a:r>
              <a:rPr lang="th-TH" altLang="en-US" sz="4400" b="1"/>
              <a:t>ที่อยู่ในระหว่างการดำเนินการ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1C558C3-5DC5-47D3-BF56-7A08DDAD7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6338" y="2057400"/>
            <a:ext cx="7643812" cy="4394200"/>
          </a:xfrm>
        </p:spPr>
        <p:txBody>
          <a:bodyPr/>
          <a:lstStyle/>
          <a:p>
            <a:pPr eaLnBrk="1" hangingPunct="1"/>
            <a:r>
              <a:rPr lang="en-US" altLang="en-US"/>
              <a:t>Australia/New Zealand- ASEAN</a:t>
            </a:r>
          </a:p>
          <a:p>
            <a:pPr eaLnBrk="1" hangingPunct="1"/>
            <a:r>
              <a:rPr lang="en-US" altLang="en-US"/>
              <a:t>Australia- Malaysia</a:t>
            </a:r>
          </a:p>
          <a:p>
            <a:pPr eaLnBrk="1" hangingPunct="1"/>
            <a:r>
              <a:rPr lang="en-US" altLang="en-US"/>
              <a:t>Australia- China</a:t>
            </a:r>
          </a:p>
          <a:p>
            <a:pPr eaLnBrk="1" hangingPunct="1"/>
            <a:r>
              <a:rPr lang="en-US" altLang="en-US"/>
              <a:t>Australia- Chile</a:t>
            </a:r>
          </a:p>
          <a:p>
            <a:pPr eaLnBrk="1" hangingPunct="1"/>
            <a:r>
              <a:rPr lang="en-US" altLang="en-US"/>
              <a:t>Australia- Gulf of Cooperate Council</a:t>
            </a:r>
          </a:p>
          <a:p>
            <a:pPr eaLnBrk="1" hangingPunct="1"/>
            <a:r>
              <a:rPr lang="en-US" altLang="en-US"/>
              <a:t>Australia- Japan</a:t>
            </a:r>
          </a:p>
          <a:p>
            <a:pPr eaLnBrk="1" hangingPunct="1"/>
            <a:r>
              <a:rPr lang="en-US" altLang="en-US"/>
              <a:t>Australia- South Korea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4C3FF1C-FAAC-460A-AE38-A3FF2C582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990600"/>
            <a:ext cx="586740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การกำหนดวิธีการเข้าตลาด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092C05C-E27C-46AB-9617-79F264A7D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48613" cy="4572000"/>
          </a:xfrm>
        </p:spPr>
        <p:txBody>
          <a:bodyPr/>
          <a:lstStyle/>
          <a:p>
            <a:pPr eaLnBrk="1" hangingPunct="1"/>
            <a:r>
              <a:rPr lang="th-TH" altLang="en-US" sz="3200"/>
              <a:t>การหาผู้ซื้อที่เหมาะสม หาผ่านงานแสดง  สำนักงานในต่างประเทศ  ผู้นำเข้า </a:t>
            </a:r>
            <a:r>
              <a:rPr lang="en-US" altLang="en-US" sz="2400"/>
              <a:t>(Importer)</a:t>
            </a:r>
            <a:r>
              <a:rPr lang="th-TH" altLang="en-US" sz="3200"/>
              <a:t> หรือระบบตัวแทน </a:t>
            </a:r>
            <a:r>
              <a:rPr lang="en-US" altLang="en-US" sz="2400"/>
              <a:t>(trade agent)</a:t>
            </a:r>
            <a:endParaRPr lang="th-TH" altLang="en-US" sz="2400"/>
          </a:p>
          <a:p>
            <a:pPr eaLnBrk="1" hangingPunct="1"/>
            <a:r>
              <a:rPr lang="th-TH" altLang="en-US" sz="3200"/>
              <a:t>การพัฒนาคุณภาพสินค้าให้เหมาะกับผู้ซื้อ</a:t>
            </a:r>
            <a:r>
              <a:rPr lang="en-US" altLang="en-US" sz="3200"/>
              <a:t> </a:t>
            </a:r>
            <a:r>
              <a:rPr lang="th-TH" altLang="en-US" sz="3200"/>
              <a:t>และใช้เกณฑ์การตลาดเดียวกันกับการขายในประเทศ</a:t>
            </a:r>
          </a:p>
          <a:p>
            <a:pPr eaLnBrk="1" hangingPunct="1"/>
            <a:r>
              <a:rPr lang="th-TH" altLang="en-US" sz="3200"/>
              <a:t>การกำหนดราคาที่สามารถแข่งขันได้ ทั้งนี้ขึ้นกับการวาง </a:t>
            </a:r>
            <a:r>
              <a:rPr lang="en-US" altLang="en-US" sz="2400"/>
              <a:t>position</a:t>
            </a:r>
            <a:r>
              <a:rPr lang="en-US" altLang="en-US" sz="3200"/>
              <a:t> </a:t>
            </a:r>
            <a:r>
              <a:rPr lang="th-TH" altLang="en-US" sz="3200"/>
              <a:t>สินค้า</a:t>
            </a:r>
          </a:p>
          <a:p>
            <a:pPr eaLnBrk="1" hangingPunct="1"/>
            <a:r>
              <a:rPr lang="th-TH" altLang="en-US" sz="3200"/>
              <a:t>การจัดเตรียมวิธีการนำเสนอที่ง่ายและดูเป็นมืออาชีพ</a:t>
            </a:r>
          </a:p>
          <a:p>
            <a:pPr eaLnBrk="1" hangingPunct="1"/>
            <a:r>
              <a:rPr lang="th-TH" altLang="en-US" sz="3200"/>
              <a:t>การกำหนดวิธีการ</a:t>
            </a:r>
            <a:r>
              <a:rPr lang="en-US" altLang="en-US" sz="3200"/>
              <a:t>/</a:t>
            </a:r>
            <a:r>
              <a:rPr lang="th-TH" altLang="en-US" sz="3200"/>
              <a:t>สภาพคล่องทางการเงินที่เหมาะสมและเพียงพอ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8583457-D12A-4ECF-BE18-99A9F0FF5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990600"/>
            <a:ext cx="507365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การกำหนดวิธีการเข้าตลาด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6B4E766-BEE9-41EB-A7CB-3ABA86626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24813" cy="4572000"/>
          </a:xfrm>
        </p:spPr>
        <p:txBody>
          <a:bodyPr/>
          <a:lstStyle/>
          <a:p>
            <a:pPr eaLnBrk="1" hangingPunct="1"/>
            <a:r>
              <a:rPr lang="th-TH" altLang="en-US" sz="3200"/>
              <a:t>การนำเสนอในการออกงานในต่างประเทศที่มีจุดมุ่งหมายที่ต่างกัน งานของประเทศไทย งานที่เป็นระดับนานาชาติ</a:t>
            </a:r>
          </a:p>
          <a:p>
            <a:pPr eaLnBrk="1" hangingPunct="1"/>
            <a:r>
              <a:rPr lang="th-TH" altLang="en-US" sz="3200"/>
              <a:t>การรับทราบข้อมูลความต้องการของลูกค้าโดยการรับทราบจากการขายของลูกค้า ราคา และการวาง </a:t>
            </a:r>
            <a:r>
              <a:rPr lang="en-US" altLang="en-US" sz="2400"/>
              <a:t>Position</a:t>
            </a:r>
            <a:r>
              <a:rPr lang="en-US" altLang="en-US" sz="3200"/>
              <a:t> </a:t>
            </a:r>
            <a:r>
              <a:rPr lang="th-TH" altLang="en-US" sz="3200"/>
              <a:t>ของลูกค้าเอง</a:t>
            </a:r>
          </a:p>
          <a:p>
            <a:pPr eaLnBrk="1" hangingPunct="1"/>
            <a:r>
              <a:rPr lang="th-TH" altLang="en-US" sz="3200"/>
              <a:t>การกำหนดรูปแบบการค้าด้วยระบบการเป็น </a:t>
            </a:r>
            <a:r>
              <a:rPr lang="en-US" altLang="en-US" sz="2400"/>
              <a:t>agent</a:t>
            </a:r>
            <a:r>
              <a:rPr lang="en-US" altLang="en-US" sz="3200"/>
              <a:t> </a:t>
            </a:r>
            <a:r>
              <a:rPr lang="th-TH" altLang="en-US" sz="3200"/>
              <a:t>ของลูกค้า</a:t>
            </a:r>
          </a:p>
          <a:p>
            <a:pPr eaLnBrk="1" hangingPunct="1"/>
            <a:r>
              <a:rPr lang="th-TH" altLang="en-US" sz="3200"/>
              <a:t>กลยุทธการเข้าตลาด สูงไปต่ำ หรือ ต่ำไปสูงและการกำหนดการวางตราสินค้าของตนเอง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1D84ABE-D149-4A8B-99A7-9CA1127B4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990600"/>
            <a:ext cx="548640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การรักษาตลาด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B4216BB-E997-4D6D-B777-402F23347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43813" cy="4572000"/>
          </a:xfrm>
        </p:spPr>
        <p:txBody>
          <a:bodyPr/>
          <a:lstStyle/>
          <a:p>
            <a:pPr eaLnBrk="1" hangingPunct="1"/>
            <a:r>
              <a:rPr lang="th-TH" altLang="en-US" sz="3200"/>
              <a:t>การขยายกลุ่มสินค้าที่หลากหลายขึ้น</a:t>
            </a:r>
            <a:r>
              <a:rPr lang="en-US" altLang="en-US" sz="3200"/>
              <a:t> </a:t>
            </a:r>
            <a:r>
              <a:rPr lang="th-TH" altLang="en-US" sz="3200"/>
              <a:t>ทั้งในกลุ่มสินค้าเดิม หรือสินค้าที่เพิ่มเติมให้ครบกลุ่มสินค้า </a:t>
            </a:r>
            <a:r>
              <a:rPr lang="en-US" altLang="en-US" sz="2400"/>
              <a:t>(Product Diversification)</a:t>
            </a:r>
            <a:endParaRPr lang="th-TH" altLang="en-US" sz="2400"/>
          </a:p>
          <a:p>
            <a:pPr eaLnBrk="1" hangingPunct="1">
              <a:buFontTx/>
              <a:buNone/>
            </a:pPr>
            <a:r>
              <a:rPr lang="th-TH" altLang="en-US" sz="3200"/>
              <a:t>     </a:t>
            </a:r>
            <a:r>
              <a:rPr lang="en-US" altLang="en-US" sz="3200"/>
              <a:t>-  </a:t>
            </a:r>
            <a:r>
              <a:rPr lang="th-TH" altLang="en-US" sz="3200"/>
              <a:t>ข้อควรคำนึง ตราสินค้า และสินค้าที่เป็นงานฝีมือ</a:t>
            </a:r>
            <a:r>
              <a:rPr lang="en-US" altLang="en-US" sz="3200"/>
              <a:t> </a:t>
            </a:r>
            <a:endParaRPr lang="th-TH" altLang="en-US" sz="3200"/>
          </a:p>
          <a:p>
            <a:pPr eaLnBrk="1" hangingPunct="1"/>
            <a:r>
              <a:rPr lang="th-TH" altLang="en-US" sz="3200"/>
              <a:t>การบริการที่ครบวงจร รวมถึงความเข้าใจในการวางสินค้าของลูกค้า และการกำหนดแผนการตลาด</a:t>
            </a:r>
          </a:p>
          <a:p>
            <a:pPr eaLnBrk="1" hangingPunct="1"/>
            <a:r>
              <a:rPr lang="th-TH" altLang="en-US" sz="3200"/>
              <a:t>การเป็นผู้นำเสนอสินค้าใหม่ๆอยู่ตลอดเวลาประมาณ </a:t>
            </a:r>
            <a:r>
              <a:rPr lang="en-US" altLang="en-US" sz="2400"/>
              <a:t>2</a:t>
            </a:r>
            <a:r>
              <a:rPr lang="th-TH" altLang="en-US" sz="3200"/>
              <a:t>ครั้งต่อปี</a:t>
            </a:r>
            <a:r>
              <a:rPr lang="en-US" altLang="en-US" sz="3200"/>
              <a:t> </a:t>
            </a:r>
            <a:endParaRPr lang="th-TH" altLang="en-US" sz="3200"/>
          </a:p>
          <a:p>
            <a:pPr eaLnBrk="1" hangingPunct="1"/>
            <a:r>
              <a:rPr lang="th-TH" altLang="en-US" sz="3200"/>
              <a:t>การรับทราบข้อมูลที่ทันสมัยและพัฒนาสินค้าให้อยู่ในกระแส</a:t>
            </a:r>
            <a:r>
              <a:rPr lang="en-US" altLang="en-US" sz="3200"/>
              <a:t> </a:t>
            </a:r>
            <a:r>
              <a:rPr lang="en-US" altLang="en-US" sz="2400"/>
              <a:t>(Colour Trend)</a:t>
            </a:r>
            <a:endParaRPr lang="th-TH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53B802A-CEF0-4190-BC9A-4E4ADFFD6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219200"/>
            <a:ext cx="454025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การรักษาตลาด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1FFE857-A19A-4931-852C-66AB9258B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643813" cy="4267200"/>
          </a:xfrm>
        </p:spPr>
        <p:txBody>
          <a:bodyPr/>
          <a:lstStyle/>
          <a:p>
            <a:pPr eaLnBrk="1" hangingPunct="1"/>
            <a:r>
              <a:rPr lang="th-TH" altLang="en-US" sz="3200"/>
              <a:t>การสร้างระบบ </a:t>
            </a:r>
            <a:r>
              <a:rPr lang="en-US" altLang="en-US" sz="2400"/>
              <a:t>e-commerce</a:t>
            </a:r>
            <a:r>
              <a:rPr lang="en-US" altLang="en-US" sz="3200"/>
              <a:t> </a:t>
            </a:r>
            <a:r>
              <a:rPr lang="th-TH" altLang="en-US" sz="3200"/>
              <a:t>ด้วยระบบของตนเองหรือผ่านระบบกลาง เพื่อการทดสอบตลาด การทำการขายตรง</a:t>
            </a:r>
          </a:p>
          <a:p>
            <a:pPr eaLnBrk="1" hangingPunct="1"/>
            <a:r>
              <a:rPr lang="th-TH" altLang="en-US" sz="3200"/>
              <a:t>สร้างระบบตราสินค้าที่มีการจดลิขสิทธิ์ในตราสินค้าและการออกแบบสินค้า ทั้งนี้ระบบการค้าผ่านตราสินค้าจะดำเนินการควบคู่กับสินค้าที่ทำการส่งออก</a:t>
            </a:r>
          </a:p>
          <a:p>
            <a:pPr eaLnBrk="1" hangingPunct="1"/>
            <a:r>
              <a:rPr lang="th-TH" altLang="en-US" sz="3200"/>
              <a:t>การขยายตลาดในแนวทางการขยายตลาดที่มีความกว้างมากขึ้น ทั้งจำนวนและผู้ค้า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SCN0019">
            <a:extLst>
              <a:ext uri="{FF2B5EF4-FFF2-40B4-BE49-F238E27FC236}">
                <a16:creationId xmlns:a16="http://schemas.microsoft.com/office/drawing/2014/main" id="{58AC91F8-8BC8-4A52-BF8F-E2509008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314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DSCN0020">
            <a:extLst>
              <a:ext uri="{FF2B5EF4-FFF2-40B4-BE49-F238E27FC236}">
                <a16:creationId xmlns:a16="http://schemas.microsoft.com/office/drawing/2014/main" id="{515BA4C8-7280-47E3-A278-A85236C3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DSCN0018">
            <a:extLst>
              <a:ext uri="{FF2B5EF4-FFF2-40B4-BE49-F238E27FC236}">
                <a16:creationId xmlns:a16="http://schemas.microsoft.com/office/drawing/2014/main" id="{4F30AE09-16D1-46CA-BF2B-ED0D421F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SC00424">
            <a:extLst>
              <a:ext uri="{FF2B5EF4-FFF2-40B4-BE49-F238E27FC236}">
                <a16:creationId xmlns:a16="http://schemas.microsoft.com/office/drawing/2014/main" id="{B5BC4C11-3F6C-46ED-92A8-3ED42E31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DSC00618">
            <a:extLst>
              <a:ext uri="{FF2B5EF4-FFF2-40B4-BE49-F238E27FC236}">
                <a16:creationId xmlns:a16="http://schemas.microsoft.com/office/drawing/2014/main" id="{CC6FA10F-00AA-45E0-A25F-CC87C94D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DSC00430">
            <a:extLst>
              <a:ext uri="{FF2B5EF4-FFF2-40B4-BE49-F238E27FC236}">
                <a16:creationId xmlns:a16="http://schemas.microsoft.com/office/drawing/2014/main" id="{6203AF3E-1254-4F80-9F8F-CCBA5341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4B17DC72-97FD-4C1A-9C77-F4A5381B7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Website </a:t>
            </a:r>
            <a:r>
              <a:rPr lang="th-TH" altLang="en-US" sz="3200"/>
              <a:t>ที่น่าสนใจ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5D9522D3-356C-4197-BD13-5C523095C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71800"/>
            <a:ext cx="7775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2400"/>
              <a:t>การกำหนดแนวโน้มสี </a:t>
            </a:r>
            <a:r>
              <a:rPr lang="en-US" altLang="en-US" sz="2400">
                <a:hlinkClick r:id="rId2"/>
              </a:rPr>
              <a:t>www.weaveplan.com</a:t>
            </a:r>
            <a:endParaRPr lang="en-US" altLang="en-US" sz="2400"/>
          </a:p>
          <a:p>
            <a:pPr eaLnBrk="1" hangingPunct="1"/>
            <a:r>
              <a:rPr lang="th-TH" altLang="en-US" sz="2400"/>
              <a:t>สภาพการแข่งขันในตลาดห้างสรรพสินค้า </a:t>
            </a:r>
            <a:r>
              <a:rPr lang="en-US" altLang="en-US" sz="2400"/>
              <a:t>www.mindbranch.com</a:t>
            </a:r>
            <a:endParaRPr lang="th-TH" altLang="en-US" sz="2400"/>
          </a:p>
        </p:txBody>
      </p:sp>
      <p:sp>
        <p:nvSpPr>
          <p:cNvPr id="37892" name="Rectangle 6">
            <a:extLst>
              <a:ext uri="{FF2B5EF4-FFF2-40B4-BE49-F238E27FC236}">
                <a16:creationId xmlns:a16="http://schemas.microsoft.com/office/drawing/2014/main" id="{61C567E8-2B52-453E-80BB-77B2B97C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652963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2"/>
                </a:solidFill>
              </a:rPr>
              <a:t>sorakitm@sethintertrade.com</a:t>
            </a:r>
            <a:endParaRPr lang="th-TH" altLang="en-US" sz="32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56C1388-DBDF-4B35-8941-A0E8B1D91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457200"/>
            <a:ext cx="2514600" cy="508000"/>
          </a:xfrm>
        </p:spPr>
        <p:txBody>
          <a:bodyPr/>
          <a:lstStyle/>
          <a:p>
            <a:pPr eaLnBrk="1" hangingPunct="1"/>
            <a:r>
              <a:rPr lang="en-US" altLang="en-US"/>
              <a:t>Fact Sheet</a:t>
            </a:r>
          </a:p>
        </p:txBody>
      </p:sp>
      <p:graphicFrame>
        <p:nvGraphicFramePr>
          <p:cNvPr id="130226" name="Group 178">
            <a:extLst>
              <a:ext uri="{FF2B5EF4-FFF2-40B4-BE49-F238E27FC236}">
                <a16:creationId xmlns:a16="http://schemas.microsoft.com/office/drawing/2014/main" id="{08235739-3A62-4D5C-9EFC-D06E9C8BCEF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04800" y="1143000"/>
          <a:ext cx="8534400" cy="533717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State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Capital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Population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GSP/ capita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Prop. To Country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Import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Export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New South Wales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Sydney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6,817,142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36,669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33.10%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53,284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21,841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Victoria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Melbourne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5,078,466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35,944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24.20%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38,960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15,617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Queensland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Brisbane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4,035,707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35,326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19.00%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20,451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28,392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Western Australia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Perth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2,042,781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27,561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1.80%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462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2,592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South Australia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Adelaide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1,552,324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31,653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6.50%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4,900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7,020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Tasmania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Hobart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488,698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45,662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12.30%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16,945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42,920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Northern Territory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Darwin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205,918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46,504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1.30%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2,242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2,828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New Zealand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Wellington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4,100,000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25,531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43,990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26,946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AE3B75F-3F77-43BD-9F3D-F5665739B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1143000"/>
            <a:ext cx="655320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โครงสร้างภาษีนำเข้าของไทย</a:t>
            </a:r>
            <a:r>
              <a:rPr lang="en-US" altLang="en-US" sz="4400"/>
              <a:t>-</a:t>
            </a:r>
            <a:r>
              <a:rPr lang="th-TH" altLang="en-US" sz="4400"/>
              <a:t> </a:t>
            </a:r>
            <a:r>
              <a:rPr lang="th-TH" altLang="en-US" sz="4400" b="1"/>
              <a:t>ออสเตรเลีย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CBCF4A-4452-4D6E-A91A-975DE3F8C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6338" y="2492375"/>
            <a:ext cx="7643812" cy="2232025"/>
          </a:xfrm>
        </p:spPr>
        <p:txBody>
          <a:bodyPr/>
          <a:lstStyle/>
          <a:p>
            <a:pPr eaLnBrk="1" hangingPunct="1"/>
            <a:r>
              <a:rPr lang="th-TH" altLang="en-US" sz="3600" b="1"/>
              <a:t>อัตราภาษีเฉลี่ยของไทย</a:t>
            </a:r>
            <a:r>
              <a:rPr lang="th-TH" altLang="en-US" b="1"/>
              <a:t>  </a:t>
            </a:r>
            <a:r>
              <a:rPr lang="en-US" altLang="en-US" b="1"/>
              <a:t>15%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th-TH" altLang="en-US" sz="3600" b="1"/>
              <a:t>อัตราภาษีเฉลี่ยของออสเตรเลีย</a:t>
            </a:r>
            <a:r>
              <a:rPr lang="en-US" altLang="en-US" b="1"/>
              <a:t>  3.5%</a:t>
            </a:r>
            <a:endParaRPr lang="th-TH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E696653-651C-445D-9D27-267A19468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575945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ปัจจัยสำคัญการวางแผนการส่งออก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84456B-C718-4F4D-9AB7-AA29112D4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58150" cy="4572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th-TH" altLang="en-US" sz="3200" b="1"/>
              <a:t>ความเข้าใจด้านสินค้าและการตลาด</a:t>
            </a:r>
          </a:p>
          <a:p>
            <a:pPr marL="533400" indent="-533400" eaLnBrk="1" hangingPunct="1">
              <a:buFontTx/>
              <a:buNone/>
            </a:pPr>
            <a:r>
              <a:rPr lang="th-TH" altLang="en-US" sz="3200" b="1"/>
              <a:t>     </a:t>
            </a:r>
            <a:r>
              <a:rPr lang="en-US" altLang="en-US" sz="3200" b="1"/>
              <a:t>- </a:t>
            </a:r>
            <a:r>
              <a:rPr lang="th-TH" altLang="en-US" sz="3200" b="1"/>
              <a:t>สินค้า จะต้องมีความเหมาะสมกับการใช้งานในแต่ละตลาด</a:t>
            </a:r>
          </a:p>
          <a:p>
            <a:pPr marL="533400" indent="-533400" eaLnBrk="1" hangingPunct="1">
              <a:buFontTx/>
              <a:buNone/>
            </a:pPr>
            <a:r>
              <a:rPr lang="th-TH" altLang="en-US" sz="3200" b="1"/>
              <a:t>     </a:t>
            </a:r>
            <a:r>
              <a:rPr lang="en-US" altLang="en-US" sz="3200" b="1"/>
              <a:t>- </a:t>
            </a:r>
            <a:r>
              <a:rPr lang="th-TH" altLang="en-US" sz="3200" b="1"/>
              <a:t>สภาพการแข่งขันและโครงสร้างระบบตลาด</a:t>
            </a:r>
          </a:p>
          <a:p>
            <a:pPr marL="533400" indent="-533400" eaLnBrk="1" hangingPunct="1">
              <a:buFontTx/>
              <a:buNone/>
            </a:pPr>
            <a:r>
              <a:rPr lang="th-TH" altLang="en-US" sz="3200" b="1"/>
              <a:t>     </a:t>
            </a:r>
            <a:r>
              <a:rPr lang="en-US" altLang="en-US" sz="3200" b="1"/>
              <a:t>- </a:t>
            </a:r>
            <a:r>
              <a:rPr lang="th-TH" altLang="en-US" sz="3200" b="1"/>
              <a:t>โครงสร้างราคาสินค้าในประเทศนั้นๆ</a:t>
            </a:r>
          </a:p>
          <a:p>
            <a:pPr marL="533400" indent="-533400" eaLnBrk="1" hangingPunct="1">
              <a:buFontTx/>
              <a:buNone/>
            </a:pPr>
            <a:r>
              <a:rPr lang="th-TH" altLang="en-US" sz="3200" b="1"/>
              <a:t>     </a:t>
            </a:r>
            <a:r>
              <a:rPr lang="en-US" altLang="en-US" sz="3200" b="1"/>
              <a:t>- </a:t>
            </a:r>
            <a:r>
              <a:rPr lang="th-TH" altLang="en-US" sz="3200" b="1"/>
              <a:t>ระดับการใช้เครื่องมือการส่งเสริมการขาย</a:t>
            </a:r>
          </a:p>
          <a:p>
            <a:pPr marL="533400" indent="-533400" eaLnBrk="1" hangingPunct="1">
              <a:buFontTx/>
              <a:buNone/>
            </a:pPr>
            <a:r>
              <a:rPr lang="th-TH" altLang="en-US" sz="3200" b="1"/>
              <a:t>     </a:t>
            </a:r>
            <a:r>
              <a:rPr lang="en-US" altLang="en-US" sz="3200" b="1"/>
              <a:t>- </a:t>
            </a:r>
            <a:r>
              <a:rPr lang="th-TH" altLang="en-US" sz="3200" b="1"/>
              <a:t>ความแตกต่าง หลากหลายของสินค้า</a:t>
            </a:r>
          </a:p>
          <a:p>
            <a:pPr marL="533400" indent="-533400" eaLnBrk="1" hangingPunct="1">
              <a:buFontTx/>
              <a:buNone/>
            </a:pPr>
            <a:r>
              <a:rPr lang="th-TH" altLang="en-US" sz="3200" b="1"/>
              <a:t>     </a:t>
            </a:r>
            <a:r>
              <a:rPr lang="en-US" altLang="en-US" sz="3200" b="1"/>
              <a:t>- </a:t>
            </a:r>
            <a:r>
              <a:rPr lang="th-TH" altLang="en-US" sz="3200" b="1"/>
              <a:t>สภาพการกีดกันทางการค้า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E676DB8-5A0A-4378-A5F8-62BB2D58A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990600"/>
            <a:ext cx="583565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ปัจจัยสำคัญการวางแผนการส่งออก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7D19B2B-30CA-44EA-8887-24F54DD06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6338" y="2057400"/>
            <a:ext cx="7643812" cy="4394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th-TH" altLang="en-US" sz="3200" b="1"/>
              <a:t>ความเข้าใจในการสร้างโอกาสการแข่งขัน</a:t>
            </a:r>
          </a:p>
          <a:p>
            <a:pPr marL="533400" indent="-533400" eaLnBrk="1" hangingPunct="1">
              <a:buFontTx/>
              <a:buChar char="-"/>
            </a:pPr>
            <a:r>
              <a:rPr lang="th-TH" altLang="en-US" sz="3200" b="1"/>
              <a:t>การกำหนดให้มีการลดค่าใช้จ่าย การขนส่ง</a:t>
            </a:r>
          </a:p>
          <a:p>
            <a:pPr marL="533400" indent="-533400" eaLnBrk="1" hangingPunct="1">
              <a:buFontTx/>
              <a:buChar char="-"/>
            </a:pPr>
            <a:r>
              <a:rPr lang="th-TH" altLang="en-US" sz="3200" b="1"/>
              <a:t>การกำหนดการบรรจุสินค้าที่ลดต้นทุนต่ำสุด</a:t>
            </a:r>
          </a:p>
          <a:p>
            <a:pPr marL="533400" indent="-533400" eaLnBrk="1" hangingPunct="1">
              <a:buFontTx/>
              <a:buChar char="-"/>
            </a:pPr>
            <a:r>
              <a:rPr lang="th-TH" altLang="en-US" sz="3200" b="1"/>
              <a:t>การลดค่าใช้จ่ายใดๆที่ทำได้ เช่นแบบฟอร์มที่ต้องการ</a:t>
            </a:r>
          </a:p>
          <a:p>
            <a:pPr marL="533400" indent="-533400" eaLnBrk="1" hangingPunct="1">
              <a:buFontTx/>
              <a:buChar char="-"/>
            </a:pPr>
            <a:r>
              <a:rPr lang="th-TH" altLang="en-US" sz="3200" b="1"/>
              <a:t>การบริหารการจัดการที่ทำให้สินค้าสามารถส่งถึงและขายได้ในเวลาสั้นที่สุด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F09F00F-7842-4E0B-9246-779740800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990600"/>
            <a:ext cx="5943600" cy="508000"/>
          </a:xfrm>
        </p:spPr>
        <p:txBody>
          <a:bodyPr/>
          <a:lstStyle/>
          <a:p>
            <a:pPr eaLnBrk="1" hangingPunct="1"/>
            <a:r>
              <a:rPr lang="th-TH" altLang="en-US" sz="4400" b="1">
                <a:solidFill>
                  <a:srgbClr val="003399"/>
                </a:solidFill>
              </a:rPr>
              <a:t>ปัจจัยสำคัญการวางแผนการส่งออก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C0A30B2-8158-4606-A687-155B67ACB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7643813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en-US" sz="3600"/>
              <a:t>การเตรียมการในการจัดการ</a:t>
            </a:r>
          </a:p>
          <a:p>
            <a:pPr eaLnBrk="1" hangingPunct="1">
              <a:buFontTx/>
              <a:buChar char="-"/>
            </a:pPr>
            <a:r>
              <a:rPr lang="th-TH" altLang="en-US" sz="3600"/>
              <a:t>การเรียนรู้การติดต่อสื่อสาร ผ่านการใช้ภาษาและวัฒนธรรม</a:t>
            </a:r>
          </a:p>
          <a:p>
            <a:pPr eaLnBrk="1" hangingPunct="1">
              <a:buFontTx/>
              <a:buChar char="-"/>
            </a:pPr>
            <a:r>
              <a:rPr lang="th-TH" altLang="en-US" sz="3600"/>
              <a:t>กฏระเบียบของระบบศุลกากรในประเทศเป้าหมาย</a:t>
            </a:r>
          </a:p>
          <a:p>
            <a:pPr eaLnBrk="1" hangingPunct="1">
              <a:buFontTx/>
              <a:buChar char="-"/>
            </a:pPr>
            <a:r>
              <a:rPr lang="th-TH" altLang="en-US" sz="3600"/>
              <a:t>กฏเกณฑ์เรื่องความปลอดภัยแรงงานและสุขอนามัย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B54269-DDEF-4A49-BE26-639F9C634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295400"/>
            <a:ext cx="5943600" cy="508000"/>
          </a:xfrm>
        </p:spPr>
        <p:txBody>
          <a:bodyPr/>
          <a:lstStyle/>
          <a:p>
            <a:pPr eaLnBrk="1" hangingPunct="1"/>
            <a:r>
              <a:rPr lang="th-TH" altLang="en-US" sz="4400" b="1"/>
              <a:t>คำถามที่ควรคำนึงในการทำการตลาด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045B23F-3C0B-4DD0-9E33-E5FEE36A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th-TH" altLang="en-US" sz="3600"/>
              <a:t>สินค้าของเรานั้น สามารถทำการตลาดได้ในตลาดนั้นๆ ได้จริง หรือไม่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th-TH" altLang="en-US" sz="3600"/>
              <a:t>จะต้องใช้เวลานานเท่าใดจึงจะสามารถทำการขายได้อย่างยั่งยืน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ngsana New" pitchFamily="18" charset="-34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Designs\template.pot</Template>
  <TotalTime>2237</TotalTime>
  <Words>1600</Words>
  <Application>Microsoft Office PowerPoint</Application>
  <PresentationFormat>On-screen Show (4:3)</PresentationFormat>
  <Paragraphs>242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Angsana New</vt:lpstr>
      <vt:lpstr>Calibri</vt:lpstr>
      <vt:lpstr>Cordia New</vt:lpstr>
      <vt:lpstr>Times New Roman</vt:lpstr>
      <vt:lpstr>Browallia New</vt:lpstr>
      <vt:lpstr>Wingdings</vt:lpstr>
      <vt:lpstr>template</vt:lpstr>
      <vt:lpstr>PowerPoint Presentation</vt:lpstr>
      <vt:lpstr>FTA ที่ทำแล้วในปัจจุบัน</vt:lpstr>
      <vt:lpstr>FTA ที่อยู่ในระหว่างการดำเนินการ</vt:lpstr>
      <vt:lpstr>Fact Sheet</vt:lpstr>
      <vt:lpstr>โครงสร้างภาษีนำเข้าของไทย- ออสเตรเลีย</vt:lpstr>
      <vt:lpstr>ปัจจัยสำคัญการวางแผนการส่งออก</vt:lpstr>
      <vt:lpstr>ปัจจัยสำคัญการวางแผนการส่งออก</vt:lpstr>
      <vt:lpstr>ปัจจัยสำคัญการวางแผนการส่งออก</vt:lpstr>
      <vt:lpstr>คำถามที่ควรคำนึงในการทำการตลาด</vt:lpstr>
      <vt:lpstr>สินค้าที่มีมาตรฐานจะสามารถแข่งขันกับสินค้าราคาถูกได้ในปริมาณที่สูงได้</vt:lpstr>
      <vt:lpstr>ดังนั้นสามารถกำหนดองค์ประกอบที่เหมาะสมได้</vt:lpstr>
      <vt:lpstr>การปรับกลยุทธทางการตลาด</vt:lpstr>
      <vt:lpstr>การเลือกตลาดส่งออกและช่องทางการจัดจำหน่าย</vt:lpstr>
      <vt:lpstr>การเลือกตลาดส่งออกและช่องทางการจัดจำหน่าย</vt:lpstr>
      <vt:lpstr>การกำหนดสภาพคล่องทางการค้า</vt:lpstr>
      <vt:lpstr>การกำหนดตลาดที่เหมาะสม</vt:lpstr>
      <vt:lpstr>การกำหนดตลาดที่เหมาะสม</vt:lpstr>
      <vt:lpstr>การกำหนดเป้าหมาย</vt:lpstr>
      <vt:lpstr>พฤติกรรมการบริโภค</vt:lpstr>
      <vt:lpstr>พฤติกรรมการบริโภค </vt:lpstr>
      <vt:lpstr>Pricing Policy- Australia</vt:lpstr>
      <vt:lpstr>Pricing Policy- New Zealand</vt:lpstr>
      <vt:lpstr>Regional Difference in Price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การกำหนดวิธีการเข้าตลาด</vt:lpstr>
      <vt:lpstr>การกำหนดวิธีการเข้าตลาด</vt:lpstr>
      <vt:lpstr>การรักษาตลาด</vt:lpstr>
      <vt:lpstr>การรักษาตลาด</vt:lpstr>
      <vt:lpstr>PowerPoint Presentation</vt:lpstr>
      <vt:lpstr>PowerPoint Presentation</vt:lpstr>
      <vt:lpstr>Website ที่น่าสนใจ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Jonathan</dc:creator>
  <cp:lastModifiedBy>A_R_T</cp:lastModifiedBy>
  <cp:revision>176</cp:revision>
  <cp:lastPrinted>2004-12-10T09:54:23Z</cp:lastPrinted>
  <dcterms:created xsi:type="dcterms:W3CDTF">2004-11-04T07:52:27Z</dcterms:created>
  <dcterms:modified xsi:type="dcterms:W3CDTF">2022-04-01T03:19:11Z</dcterms:modified>
</cp:coreProperties>
</file>