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0" r:id="rId3"/>
    <p:sldId id="263" r:id="rId4"/>
    <p:sldId id="264" r:id="rId5"/>
    <p:sldId id="265" r:id="rId6"/>
    <p:sldId id="262" r:id="rId7"/>
    <p:sldId id="261" r:id="rId8"/>
    <p:sldId id="266" r:id="rId9"/>
    <p:sldId id="269" r:id="rId10"/>
    <p:sldId id="268" r:id="rId11"/>
    <p:sldId id="270" r:id="rId12"/>
    <p:sldId id="272" r:id="rId13"/>
    <p:sldId id="271" r:id="rId14"/>
    <p:sldId id="257" r:id="rId15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7D0"/>
    <a:srgbClr val="D0FCD2"/>
    <a:srgbClr val="A5F9A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724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B0BDF5-BBDB-4FA9-8FC9-50F422E0F9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B59F6A4-3839-46CB-9D31-527B87D204A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1F9933C-CBD3-4D77-944C-A44E48D98A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1893704-105A-4B29-B366-1D9337E5C0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61337759-4673-4604-961D-54C6ED62663C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B30D3-8159-437A-B687-348F8013A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F8BBC-6B58-484E-99C0-E3621511B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19DC9C-278C-4B33-9606-4F6EB5AC9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E4793-0B74-4E04-B48A-88D9673E1D82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3682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9D7155-D298-4B96-96C2-0A09AD9DF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5AF610-09DD-4E08-AC9E-035A94B0F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34708-C4DF-42C7-8671-01CDDC505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89B89-42F5-4AEE-A271-29CFE7A46505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2202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691370-8308-4836-A019-7EDB40443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906413-A993-4F87-8CAD-5075A21A4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44F62A-5762-44DC-8B3B-08B55A0E8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4DE16-73EB-4638-9FAB-63D65B12ABE2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6965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2182FE-A814-48DE-8188-3F7C0DA97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42938-F68A-463D-B037-7836325372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9030D5-381E-40D6-92CE-5082967AE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27814-A53F-4438-8450-2208E348AAA4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64469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5EF192-BE8B-4E22-94B7-A0DD045B3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6C1509-28DF-4E0A-AA3D-A5A2AA536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C0A32A-71A7-45A7-940C-86D98E858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B1DDE-5F4E-4CFA-BA3C-67AB8397D802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35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19257-1C98-45E1-8DCD-74B85FB024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D1AD76-A382-43D2-91B3-933323D4C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7A5A6-4F3C-4841-ADEC-5EA0B9F41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00164-9F34-461C-ADD2-7805B10063FE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9282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BCC179-EF14-4273-9CE0-EB351C729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5B1DEC-9E71-4487-AB2A-70BEE30D66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BC1DBF-F4D3-4493-85BA-B1BF286C3A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EFB24-8505-4FC9-8049-053E0E3E44D2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012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606FFF-C440-44AA-8B65-6FF108EA9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12FDCE-ABBB-44A0-9D8D-E55AE7C95D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FE7A73-52AC-40E1-92A3-D9B721B58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21F14-DFB0-4BC3-821A-BED803EF96B2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1097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8AB7949-05DD-4388-AA8D-3ADE14E98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2FAA4C-4ECA-4255-9908-E20C69F71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0ACB1E-0E52-4C15-A5D0-F2CE7A4C7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0B037-035C-473B-9A93-6180D414BF27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3681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C96B3F-6F24-49C4-9FB7-23E7C3F53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9E4657-61B0-4229-8F63-B41124C83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968FB-620E-4BFE-A2AF-7E3B7604F5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EE39A-42E9-4CE3-AA33-58F0527B15CC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0252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67485D-DB36-44D5-8048-095B04FC68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08C75F-0F90-4AA0-A561-4D0CE2718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7FF70A-4294-4807-8971-0E37064DA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691D6-C04A-4D9C-8639-999FF15C4430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17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3949D14-FD21-4C45-9334-8DD41C1D2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297EAB-C2C3-46AA-956F-88BEFB5EA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/>
              <a:t>Click to edit Master text styles</a:t>
            </a:r>
          </a:p>
          <a:p>
            <a:pPr lvl="1"/>
            <a:r>
              <a:rPr lang="th-TH" altLang="en-US"/>
              <a:t>Second level</a:t>
            </a:r>
          </a:p>
          <a:p>
            <a:pPr lvl="2"/>
            <a:r>
              <a:rPr lang="th-TH" altLang="en-US"/>
              <a:t>Third level</a:t>
            </a:r>
          </a:p>
          <a:p>
            <a:pPr lvl="3"/>
            <a:r>
              <a:rPr lang="th-TH" altLang="en-US"/>
              <a:t>Fourth level</a:t>
            </a:r>
          </a:p>
          <a:p>
            <a:pPr lvl="4"/>
            <a:r>
              <a:rPr lang="th-TH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5A238D-1084-4506-827A-9F5EE2AD1D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91CCC8-B6B7-4CE5-BBE6-E74DADCC06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F71ECA2-4E53-44F9-B955-FCF5AA87DF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872A3-0671-4B0C-8766-230E1703DE4D}" type="slidenum">
              <a:rPr lang="en-US" altLang="en-US"/>
              <a:pPr/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>
            <a:extLst>
              <a:ext uri="{FF2B5EF4-FFF2-40B4-BE49-F238E27FC236}">
                <a16:creationId xmlns:a16="http://schemas.microsoft.com/office/drawing/2014/main" id="{8FB641E4-B58C-4D00-8856-EB6D2CE4D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14600"/>
            <a:ext cx="9144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4400" b="1">
                <a:cs typeface="JasmineUPC" panose="02020603050405020304" pitchFamily="18" charset="-34"/>
              </a:rPr>
              <a:t>ตลาดสินค้าอาหารในออสเตรเลียและนิวซีแลนด์</a:t>
            </a:r>
            <a:endParaRPr lang="th-TH" altLang="en-US" sz="4400" b="1">
              <a:solidFill>
                <a:srgbClr val="0000FF"/>
              </a:solidFill>
              <a:cs typeface="JasmineUPC" panose="02020603050405020304" pitchFamily="18" charset="-34"/>
            </a:endParaRPr>
          </a:p>
        </p:txBody>
      </p:sp>
      <p:sp>
        <p:nvSpPr>
          <p:cNvPr id="2051" name="Rectangle 10">
            <a:extLst>
              <a:ext uri="{FF2B5EF4-FFF2-40B4-BE49-F238E27FC236}">
                <a16:creationId xmlns:a16="http://schemas.microsoft.com/office/drawing/2014/main" id="{5D158BF1-8391-4003-89BC-6EEDF23FA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6858000" cy="1143000"/>
          </a:xfrm>
          <a:prstGeom prst="rect">
            <a:avLst/>
          </a:prstGeom>
          <a:solidFill>
            <a:srgbClr val="CC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b="1">
                <a:solidFill>
                  <a:srgbClr val="000099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สุภัฒ สงวนดีกุล</a:t>
            </a:r>
          </a:p>
          <a:p>
            <a:pPr algn="ctr" eaLnBrk="1" hangingPunct="1"/>
            <a:r>
              <a:rPr lang="th-TH" altLang="en-US" b="1">
                <a:solidFill>
                  <a:srgbClr val="000099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ผู้อำนวยการ</a:t>
            </a:r>
          </a:p>
          <a:p>
            <a:pPr algn="ctr" eaLnBrk="1" hangingPunct="1"/>
            <a:r>
              <a:rPr lang="th-TH" altLang="en-US" b="1">
                <a:solidFill>
                  <a:srgbClr val="000099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สำนักงานส่งเสริมการค้าฯ ณ นครซิดนีย์</a:t>
            </a:r>
          </a:p>
        </p:txBody>
      </p:sp>
      <p:sp>
        <p:nvSpPr>
          <p:cNvPr id="2052" name="Text Box 13">
            <a:extLst>
              <a:ext uri="{FF2B5EF4-FFF2-40B4-BE49-F238E27FC236}">
                <a16:creationId xmlns:a16="http://schemas.microsoft.com/office/drawing/2014/main" id="{CBA6E314-5838-4468-A5F7-C0A221B20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57800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C977D85B-99C2-4E0A-A09F-4A9F32BA2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9600"/>
            <a:ext cx="8686800" cy="3886200"/>
          </a:xfrm>
          <a:prstGeom prst="downArrowCallout">
            <a:avLst>
              <a:gd name="adj1" fmla="val 39304"/>
              <a:gd name="adj2" fmla="val 39294"/>
              <a:gd name="adj3" fmla="val 25153"/>
              <a:gd name="adj4" fmla="val 7328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2156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3F27A35-B942-49BA-B2DD-ADFC3504C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73152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sz="32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ความนิยมอาหารไทย</a:t>
            </a:r>
            <a:endParaRPr lang="th-TH" altLang="en-US" b="1">
              <a:solidFill>
                <a:schemeClr val="accent2"/>
              </a:solidFill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90F1D874-91AF-404A-BA27-E15E41CCF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5240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ความรู้จักและนิยมอาหารไทย ยังมีแนวโน้มเพิ่ม</a:t>
            </a:r>
            <a:endParaRPr lang="en-US" altLang="en-US">
              <a:latin typeface="Times New Roman" panose="02020603050405020304" pitchFamily="18" charset="0"/>
              <a:cs typeface="JasmineUPC" panose="02020603050405020304" pitchFamily="18" charset="-34"/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41A0423D-C5F1-4BDB-B379-31645A797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908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การส่งเสริมโดยกิจกรรม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Thai Select Restaurant</a:t>
            </a:r>
            <a:endParaRPr lang="th-TH" altLang="en-US" sz="2000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3CEDC5CE-99EB-4B69-BA91-5955E6F6D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0"/>
            <a:ext cx="2362200" cy="3968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>
                <a:latin typeface="Comic Sans MS" panose="030F0702030302020204" pitchFamily="66" charset="0"/>
                <a:cs typeface="JasmineUPC" panose="02020603050405020304" pitchFamily="18" charset="-34"/>
              </a:rPr>
              <a:t>Market Trend </a:t>
            </a:r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5F1E9F54-2860-4C41-90F2-AB7B9E87A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b="1">
                <a:latin typeface="Times New Roman" panose="02020603050405020304" pitchFamily="18" charset="0"/>
                <a:cs typeface="JasmineUPC" panose="02020603050405020304" pitchFamily="18" charset="-34"/>
              </a:rPr>
              <a:t>สินค้าเครื่องปรุงอาหารไทย</a:t>
            </a:r>
            <a:endParaRPr lang="th-TH" altLang="en-US" sz="2000" b="1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5101C064-6144-431A-9BB2-B9D2A6801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b="1">
                <a:latin typeface="Times New Roman" panose="02020603050405020304" pitchFamily="18" charset="0"/>
                <a:cs typeface="JasmineUPC" panose="02020603050405020304" pitchFamily="18" charset="-34"/>
              </a:rPr>
              <a:t>อาหารไทยสำเร็จรูปพร้อมรับประทาน</a:t>
            </a:r>
            <a:endParaRPr lang="th-TH" altLang="en-US" sz="2000" b="1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C0970587-20D9-46C8-9AFD-1C856194D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แพร่ขยายเข้าไปถึงในครัวเรือนทั่วไป</a:t>
            </a:r>
            <a:endParaRPr lang="en-US" altLang="en-US">
              <a:latin typeface="Times New Roman" panose="02020603050405020304" pitchFamily="18" charset="0"/>
              <a:cs typeface="JasmineUPC" panose="02020603050405020304" pitchFamily="18" charset="-34"/>
            </a:endParaRP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F99E6C13-8C2D-4DDD-AEBF-690EA4C21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912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b="1">
                <a:latin typeface="Times New Roman" panose="02020603050405020304" pitchFamily="18" charset="0"/>
                <a:cs typeface="JasmineUPC" panose="02020603050405020304" pitchFamily="18" charset="-34"/>
              </a:rPr>
              <a:t>ข้าว ผลไม้ไทย ขนมไทย เครื่องดื่มและไวน์ไทย</a:t>
            </a:r>
            <a:endParaRPr lang="th-TH" altLang="en-US" sz="2000" b="1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 autoUpdateAnimBg="0"/>
      <p:bldP spid="15365" grpId="0" animBg="1" autoUpdateAnimBg="0"/>
      <p:bldP spid="15368" grpId="0" animBg="1" autoUpdateAnimBg="0"/>
      <p:bldP spid="15369" grpId="0" animBg="1" autoUpdateAnimBg="0"/>
      <p:bldP spid="15370" grpId="0" animBg="1" autoUpdateAnimBg="0"/>
      <p:bldP spid="1537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9C684DE8-D889-4CEB-B321-A4F4C4DE6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4400" b="1">
                <a:cs typeface="JasmineUPC" panose="02020603050405020304" pitchFamily="18" charset="-34"/>
              </a:rPr>
              <a:t>อาหารสำเร็จรูป</a:t>
            </a:r>
            <a:endParaRPr lang="th-TH" altLang="en-US" sz="4400" b="1">
              <a:solidFill>
                <a:srgbClr val="0000FF"/>
              </a:solidFill>
              <a:cs typeface="JasmineUPC" panose="02020603050405020304" pitchFamily="18" charset="-34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BFF7BB3-9650-49D9-97BB-1C5069FBA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76313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cs typeface="JasmineUPC" panose="02020603050405020304" pitchFamily="18" charset="-34"/>
              </a:rPr>
              <a:t> สินค้าน่าบุกตลาด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b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</a:b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        อาหารสำเร็จรูปเป็นอาหารไทย</a:t>
            </a:r>
            <a:endParaRPr lang="en-US" altLang="en-US" sz="2400" b="1" i="1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1528FF72-BAC8-4D2D-A883-FA36D05DD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cs typeface="JasmineUPC" panose="02020603050405020304" pitchFamily="18" charset="-34"/>
              </a:rPr>
              <a:t> หากเป็นอาหารแช่แข็ง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b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</a:b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        บรรจุภัณฑ์ควรต้องเป็นกล่อง วางตามแนวตั้งได้</a:t>
            </a:r>
            <a:endParaRPr lang="en-US" altLang="en-US" sz="24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FCFEE5F-7C06-4C13-9823-5B24D857D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124200"/>
            <a:ext cx="8610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กลุ่มเป้าหมาย</a:t>
            </a:r>
            <a:b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</a:b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   ซุปเปอร์มาร์เกต  อาหารไทยสำเร็จรูป</a:t>
            </a:r>
            <a:b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</a:b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   </a:t>
            </a:r>
            <a:r>
              <a:rPr lang="en-US" altLang="en-US" sz="2400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oriental grocery</a:t>
            </a:r>
            <a:r>
              <a:rPr lang="en-US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กับแกล้ม(ทอดมัน </a:t>
            </a:r>
            <a:r>
              <a:rPr lang="en-US" altLang="en-US" sz="2400" b="1" i="1">
                <a:solidFill>
                  <a:srgbClr val="0000FF"/>
                </a:solidFill>
                <a:cs typeface="JasmineUPC" panose="02020603050405020304" pitchFamily="18" charset="-34"/>
              </a:rPr>
              <a:t>dimsum</a:t>
            </a:r>
            <a:r>
              <a:rPr lang="en-US" altLang="en-US" sz="2400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) 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ขนมหวาน</a:t>
            </a:r>
            <a:endParaRPr lang="en-US" altLang="en-US" sz="32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326FD37F-1BC8-4AF3-89ED-1F150005C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sz="32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ข้อแนะนำ</a:t>
            </a:r>
            <a:r>
              <a:rPr lang="th-TH" altLang="en-US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 </a:t>
            </a:r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BC77EF14-75D4-4865-A192-EA59F6F3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cs typeface="JasmineUPC" panose="02020603050405020304" pitchFamily="18" charset="-34"/>
              </a:rPr>
              <a:t> ขนาดบรรจุ สำหรับ </a:t>
            </a:r>
            <a:r>
              <a:rPr lang="en-US" altLang="en-US" sz="2000" b="1" i="1">
                <a:cs typeface="JasmineUPC" panose="02020603050405020304" pitchFamily="18" charset="-34"/>
              </a:rPr>
              <a:t>1</a:t>
            </a:r>
            <a:r>
              <a:rPr lang="th-TH" altLang="en-US" sz="3200" b="1" i="1">
                <a:cs typeface="JasmineUPC" panose="02020603050405020304" pitchFamily="18" charset="-34"/>
              </a:rPr>
              <a:t>เสริฟ, สะดวกในการบริโภค</a:t>
            </a:r>
            <a:endParaRPr lang="en-US" altLang="en-US" sz="24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6639D8B5-5DD9-4401-93CF-E06A4EF13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791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cs typeface="JasmineUPC" panose="02020603050405020304" pitchFamily="18" charset="-34"/>
              </a:rPr>
              <a:t> มีคำอธิบายประเภทอาหาร รูปภาพประกอบ</a:t>
            </a:r>
            <a:endParaRPr lang="en-US" altLang="en-US" sz="24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6" grpId="0"/>
      <p:bldP spid="17419" grpId="0" animBg="1"/>
      <p:bldP spid="17420" grpId="0"/>
      <p:bldP spid="174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C219AE0-17F1-4AB9-A2B0-ABD954684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4400" b="1">
                <a:cs typeface="JasmineUPC" panose="02020603050405020304" pitchFamily="18" charset="-34"/>
              </a:rPr>
              <a:t>เครื่องปรุงอาหาร เครื่องปรุงรส</a:t>
            </a:r>
            <a:endParaRPr lang="th-TH" altLang="en-US" sz="4400" b="1">
              <a:solidFill>
                <a:srgbClr val="0000FF"/>
              </a:solidFill>
              <a:cs typeface="JasmineUPC" panose="02020603050405020304" pitchFamily="18" charset="-34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5F55536-83CC-4925-8F7B-A73DDE691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33488"/>
            <a:ext cx="861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cs typeface="JasmineUPC" panose="02020603050405020304" pitchFamily="18" charset="-34"/>
              </a:rPr>
              <a:t> น้ำปลา ซ๊อส น้ำพริก กะทะ ฯลฯ</a:t>
            </a:r>
            <a:endParaRPr lang="en-US" altLang="en-US" sz="24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2AE6563-53FC-45D9-A48C-35FFD279D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752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สินค้าไทย ครองตลาดในกลุ่มผู้บริโภคที่รู้จักสินค้าไทย กลุ่มร้านอาหารไทย </a:t>
            </a:r>
            <a:endParaRPr lang="en-US" altLang="en-US" sz="32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2F661A72-892B-4883-B5C7-82F3A0CDD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819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การแข่งขันค่อนข้างสูง ระหว่างสินค้าไทยด้วยกันเอง</a:t>
            </a:r>
            <a:endParaRPr lang="en-US" altLang="en-US" sz="32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92283910-EC21-4D2B-8516-1258C8F35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91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ยังคงมี </a:t>
            </a:r>
            <a:r>
              <a:rPr lang="en-US" altLang="en-US" sz="2400" b="1" i="1">
                <a:latin typeface="Comic Sans MS" panose="030F0702030302020204" pitchFamily="66" charset="0"/>
                <a:cs typeface="JasmineUPC" panose="02020603050405020304" pitchFamily="18" charset="-34"/>
              </a:rPr>
              <a:t>demand</a:t>
            </a:r>
            <a:r>
              <a:rPr lang="en-US" altLang="en-US" sz="3200" b="1" i="1"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ซึ่งขยายตัวตามความต้องการอาหารไทย</a:t>
            </a:r>
            <a:endParaRPr lang="en-US" altLang="en-US" sz="32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1C7C126F-C4F6-406E-9464-13B4737C1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14888"/>
            <a:ext cx="861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ควรมุ่งเน้นการพัฒนาสินค้าใหม่ เช่นน้ำพริกสะดวกพร้อมปรุง</a:t>
            </a:r>
            <a:endParaRPr lang="en-US" altLang="en-US" sz="32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0A28958A-1715-45D4-943E-AA4ECA648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10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มุ่งเป้ากลุ่มผู้บริโภคใหม่ </a:t>
            </a:r>
            <a:r>
              <a:rPr lang="en-US" altLang="en-US" sz="2400" b="1" i="1">
                <a:cs typeface="JasmineUPC" panose="02020603050405020304" pitchFamily="18" charset="-34"/>
              </a:rPr>
              <a:t>aussi/kiwi </a:t>
            </a:r>
            <a:r>
              <a:rPr lang="th-TH" altLang="en-US" sz="3200" b="1" i="1">
                <a:cs typeface="JasmineUPC" panose="02020603050405020304" pitchFamily="18" charset="-34"/>
              </a:rPr>
              <a:t>ที่รู้จักและปรุงอาหารไทย</a:t>
            </a:r>
            <a:endParaRPr lang="en-US" altLang="en-US" sz="3200" b="1" i="1">
              <a:cs typeface="JasmineUPC" panose="02020603050405020304" pitchFamily="18" charset="-34"/>
            </a:endParaRP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FD816EB4-270D-4807-904C-908A0E1D3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sz="32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ข้อแนะนำ</a:t>
            </a:r>
            <a:r>
              <a:rPr lang="th-TH" altLang="en-US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  <p:bldP spid="19465" grpId="0"/>
      <p:bldP spid="194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9D372370-D0DD-4732-AD84-3325CED02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4400" b="1">
                <a:cs typeface="JasmineUPC" panose="02020603050405020304" pitchFamily="18" charset="-34"/>
              </a:rPr>
              <a:t>ข้าว</a:t>
            </a:r>
            <a:endParaRPr lang="th-TH" altLang="en-US" sz="4400" b="1">
              <a:solidFill>
                <a:srgbClr val="0000FF"/>
              </a:solidFill>
              <a:cs typeface="JasmineUPC" panose="02020603050405020304" pitchFamily="18" charset="-34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F68A5C07-EE1D-4D4F-ABC1-A1A855F4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8382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ออสเตรเลีย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นำเข้าจากไทย  </a:t>
            </a:r>
            <a:r>
              <a:rPr lang="en-US" altLang="en-US" sz="2400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8 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หมื่นตัน สัดส่วนตลาด </a:t>
            </a:r>
            <a:r>
              <a:rPr lang="en-US" altLang="en-US" sz="2400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66%</a:t>
            </a:r>
            <a:endParaRPr lang="en-US" altLang="en-US" b="1" i="1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593B1A0-1703-40B8-9D27-EE35C22A7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194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ส่วนใหญ่เป็นข้าวหอมมะลิ กลุ่มผู้ซื้อชาวเอเซีย ร้านอาหารไทย</a:t>
            </a:r>
            <a:endParaRPr lang="en-US" altLang="en-US" sz="24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7ABE6497-17DE-466D-AF2A-B800902B5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th-TH" altLang="en-US" sz="3200" b="1" i="1">
                <a:cs typeface="JasmineUPC" panose="02020603050405020304" pitchFamily="18" charset="-34"/>
              </a:rPr>
              <a:t>นิวซีแลนด์ 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นำเข้าจากไทย </a:t>
            </a:r>
            <a:r>
              <a:rPr lang="en-US" altLang="en-US" sz="2400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1.1 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หมื่นตัน สัดส่วนตลาด </a:t>
            </a:r>
            <a:r>
              <a:rPr lang="en-US" altLang="en-US" sz="2400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32%</a:t>
            </a:r>
            <a:endParaRPr lang="en-US" altLang="en-US" sz="2400" b="1" i="1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D2B6C3EE-F1ED-4A62-9F7F-99128D583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4290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แนวโน้มเพิ่มขึ้นอย่างสม่ำเสมอ</a:t>
            </a:r>
            <a:r>
              <a:rPr lang="en-US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  </a:t>
            </a:r>
            <a:r>
              <a:rPr lang="en-US" altLang="en-US" sz="2400" b="1" i="1">
                <a:solidFill>
                  <a:srgbClr val="0000FF"/>
                </a:solidFill>
                <a:cs typeface="JasmineUPC" panose="02020603050405020304" pitchFamily="18" charset="-34"/>
              </a:rPr>
              <a:t>demand </a:t>
            </a:r>
            <a:r>
              <a:rPr lang="th-TH" altLang="en-US" sz="3200" b="1" i="1">
                <a:solidFill>
                  <a:srgbClr val="0000FF"/>
                </a:solidFill>
                <a:cs typeface="JasmineUPC" panose="02020603050405020304" pitchFamily="18" charset="-34"/>
              </a:rPr>
              <a:t>ยังคงมีเพิ่มขึ้น</a:t>
            </a:r>
            <a:endParaRPr lang="en-US" altLang="en-US" sz="2400" b="1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D37C014-0CDF-45B0-AB70-5DA076256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054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>
                <a:solidFill>
                  <a:srgbClr val="0000FF"/>
                </a:solidFill>
                <a:latin typeface="Angsana New" panose="02020603050405020304" pitchFamily="18" charset="-34"/>
              </a:rPr>
              <a:t> ไม่ควรเข้าสู่ตลาดโดยการตัดราคา</a:t>
            </a:r>
            <a:endParaRPr lang="en-US" altLang="en-US" sz="3200" b="1">
              <a:solidFill>
                <a:srgbClr val="0000FF"/>
              </a:solidFill>
              <a:latin typeface="Angsana New" panose="02020603050405020304" pitchFamily="18" charset="-34"/>
            </a:endParaRP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734F37B2-7A8A-490C-BD96-5FC538829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91185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b="1">
                <a:solidFill>
                  <a:srgbClr val="0000FF"/>
                </a:solidFill>
                <a:latin typeface="Angsana New" panose="02020603050405020304" pitchFamily="18" charset="-34"/>
              </a:rPr>
              <a:t> ควรมุ่งกลุ่มผู้บริโภคใหม่ๆ กลุ่มร้านอาหาร หรือสร้าง </a:t>
            </a:r>
            <a:r>
              <a:rPr lang="en-US" altLang="en-US" b="1">
                <a:solidFill>
                  <a:srgbClr val="0000FF"/>
                </a:solidFill>
                <a:latin typeface="Angsana New" panose="02020603050405020304" pitchFamily="18" charset="-34"/>
              </a:rPr>
              <a:t>demand </a:t>
            </a:r>
            <a:r>
              <a:rPr lang="th-TH" altLang="en-US" b="1">
                <a:solidFill>
                  <a:srgbClr val="0000FF"/>
                </a:solidFill>
                <a:latin typeface="Angsana New" panose="02020603050405020304" pitchFamily="18" charset="-34"/>
              </a:rPr>
              <a:t>ใหม่ๆ</a:t>
            </a:r>
            <a:endParaRPr lang="en-US" altLang="en-US" b="1">
              <a:solidFill>
                <a:srgbClr val="0000FF"/>
              </a:solidFill>
              <a:latin typeface="Angsana New" panose="02020603050405020304" pitchFamily="18" charset="-34"/>
            </a:endParaRP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B0730B66-BCBB-473F-BA8A-BE5F9DC82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2954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th-TH" altLang="en-US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คู่แข่ง </a:t>
            </a:r>
            <a:r>
              <a:rPr lang="en-US" altLang="en-US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: </a:t>
            </a:r>
            <a:r>
              <a:rPr lang="th-TH" altLang="en-US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ปากีสถาน อินเดีย สหรัฐฯ เวียตนาม อิตาลี</a:t>
            </a:r>
            <a:endParaRPr lang="en-US" altLang="en-US" b="1" i="1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F1ED53D5-7A1A-4A26-B514-1926C0A1C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362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th-TH" altLang="en-US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คู่แข่ง </a:t>
            </a:r>
            <a:r>
              <a:rPr lang="en-US" altLang="en-US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: </a:t>
            </a:r>
            <a:r>
              <a:rPr lang="th-TH" altLang="en-US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ออสเตรเลีย อินเดีย เวียตนาม</a:t>
            </a:r>
            <a:r>
              <a:rPr lang="en-US" altLang="en-US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 </a:t>
            </a:r>
            <a:endParaRPr lang="en-US" altLang="en-US" b="1" i="1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897006B5-13C4-4CE3-BC77-A34A41F7F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43400"/>
            <a:ext cx="91440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sz="32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ข้อแนะนำ</a:t>
            </a:r>
            <a:r>
              <a:rPr lang="th-TH" altLang="en-US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  <p:bldP spid="184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55E5A72A-37B4-4F35-87F8-3619917DB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004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>
                <a:solidFill>
                  <a:srgbClr val="0000FF"/>
                </a:solidFill>
                <a:latin typeface="Angsana New" panose="02020603050405020304" pitchFamily="18" charset="-34"/>
              </a:rPr>
              <a:t> สร้างความแตกต่าง มีอะไรที่แปลกใหม่</a:t>
            </a:r>
            <a:endParaRPr lang="en-US" altLang="en-US" sz="2400" b="1">
              <a:solidFill>
                <a:srgbClr val="0000FF"/>
              </a:solidFill>
              <a:latin typeface="Angsana New" panose="02020603050405020304" pitchFamily="18" charset="-34"/>
            </a:endParaRP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A58B0EC9-CED4-46BC-9A9A-6C1076190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200" b="1">
                <a:cs typeface="JasmineUPC" panose="02020603050405020304" pitchFamily="18" charset="-34"/>
              </a:rPr>
              <a:t>กลยุทธ์การเข้าสู่ตลาดสำหรับ</a:t>
            </a:r>
            <a:r>
              <a:rPr lang="th-TH" altLang="en-US" sz="3200" b="1">
                <a:solidFill>
                  <a:srgbClr val="0000FF"/>
                </a:solidFill>
                <a:cs typeface="JasmineUPC" panose="02020603050405020304" pitchFamily="18" charset="-34"/>
              </a:rPr>
              <a:t>ผู้ผลิตรายใหม่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0EB9539-62C1-4EB1-B359-5E079A628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676400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>
                <a:solidFill>
                  <a:srgbClr val="0000FF"/>
                </a:solidFill>
                <a:latin typeface="Angsana New" panose="02020603050405020304" pitchFamily="18" charset="-34"/>
              </a:rPr>
              <a:t> อย่าใช้แต่ราคา เป็นอาวุธ</a:t>
            </a:r>
            <a:endParaRPr lang="en-US" altLang="en-US" sz="2400" b="1">
              <a:solidFill>
                <a:srgbClr val="0000FF"/>
              </a:solidFill>
              <a:latin typeface="Angsana New" panose="02020603050405020304" pitchFamily="18" charset="-34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44E270E-85AE-45B8-8A92-F4C9D2E2B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h-TH" altLang="en-US" sz="3200" b="1">
                <a:solidFill>
                  <a:srgbClr val="0000FF"/>
                </a:solidFill>
                <a:latin typeface="Angsana New" panose="02020603050405020304" pitchFamily="18" charset="-34"/>
              </a:rPr>
              <a:t> จับกลุ่มเป้าหมายใหม่ๆ </a:t>
            </a:r>
            <a:endParaRPr lang="en-US" altLang="en-US" sz="2400" b="1">
              <a:solidFill>
                <a:srgbClr val="0000FF"/>
              </a:solidFill>
              <a:latin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3" name="Group 25">
            <a:extLst>
              <a:ext uri="{FF2B5EF4-FFF2-40B4-BE49-F238E27FC236}">
                <a16:creationId xmlns:a16="http://schemas.microsoft.com/office/drawing/2014/main" id="{15BE7183-9D2F-4F3D-83E1-E1FEC8DB600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295400"/>
            <a:ext cx="8686800" cy="5410200"/>
            <a:chOff x="96" y="816"/>
            <a:chExt cx="5472" cy="3408"/>
          </a:xfrm>
        </p:grpSpPr>
        <p:sp>
          <p:nvSpPr>
            <p:cNvPr id="3082" name="AutoShape 22">
              <a:extLst>
                <a:ext uri="{FF2B5EF4-FFF2-40B4-BE49-F238E27FC236}">
                  <a16:creationId xmlns:a16="http://schemas.microsoft.com/office/drawing/2014/main" id="{0C4BA61F-CD9D-417F-B08E-25F2B2A77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816"/>
              <a:ext cx="5472" cy="2352"/>
            </a:xfrm>
            <a:prstGeom prst="downArrowCallout">
              <a:avLst>
                <a:gd name="adj1" fmla="val 34015"/>
                <a:gd name="adj2" fmla="val 58163"/>
                <a:gd name="adj3" fmla="val 17630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3" name="AutoShape 23">
              <a:extLst>
                <a:ext uri="{FF2B5EF4-FFF2-40B4-BE49-F238E27FC236}">
                  <a16:creationId xmlns:a16="http://schemas.microsoft.com/office/drawing/2014/main" id="{55175CA8-E489-4A99-A907-242807CB9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216"/>
              <a:ext cx="5280" cy="1008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>
                      <a:alpha val="83136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en-US">
                  <a:cs typeface="JasmineUPC" panose="02020603050405020304" pitchFamily="18" charset="-34"/>
                </a:rPr>
                <a:t>อาหารใหม่</a:t>
              </a:r>
              <a:r>
                <a:rPr lang="en-US" altLang="en-US">
                  <a:cs typeface="JasmineUPC" panose="02020603050405020304" pitchFamily="18" charset="-34"/>
                </a:rPr>
                <a:t>-</a:t>
              </a:r>
              <a:r>
                <a:rPr lang="th-TH" altLang="en-US">
                  <a:cs typeface="JasmineUPC" panose="02020603050405020304" pitchFamily="18" charset="-34"/>
                </a:rPr>
                <a:t>ยี่ห้อใหม่ ที่จะเข้าสู่ตลาด ต้องเน้นการประชาสัมพันธ์ การสร้าง </a:t>
              </a:r>
              <a:r>
                <a:rPr lang="en-US" altLang="en-US" sz="2000">
                  <a:latin typeface="Comic Sans MS" panose="030F0702030302020204" pitchFamily="66" charset="0"/>
                  <a:cs typeface="JasmineUPC" panose="02020603050405020304" pitchFamily="18" charset="-34"/>
                </a:rPr>
                <a:t>trend</a:t>
              </a:r>
              <a:endParaRPr lang="th-TH" altLang="en-US" sz="2000">
                <a:cs typeface="JasmineUPC" panose="02020603050405020304" pitchFamily="18" charset="-34"/>
              </a:endParaRPr>
            </a:p>
          </p:txBody>
        </p:sp>
      </p:grpSp>
      <p:sp>
        <p:nvSpPr>
          <p:cNvPr id="7170" name="Text Box 2">
            <a:extLst>
              <a:ext uri="{FF2B5EF4-FFF2-40B4-BE49-F238E27FC236}">
                <a16:creationId xmlns:a16="http://schemas.microsoft.com/office/drawing/2014/main" id="{6ABE6A01-9D2A-451C-B2FE-98BD63B1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16764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House Proud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5482E193-F89F-4A97-9256-C65BFC026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371600"/>
            <a:ext cx="5867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ซื้ออาหารมาทำกินที่บ้าน ในครอบครัว, ชอบ</a:t>
            </a:r>
            <a:r>
              <a:rPr lang="en-US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&amp;</a:t>
            </a: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พร้อมลองของใหม่, ให้ความสำคัญความเป็นอยู่</a:t>
            </a:r>
            <a:r>
              <a:rPr lang="en-US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-</a:t>
            </a: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การบริโภคที่ดี, ระดับรายได้ปานกลาง</a:t>
            </a:r>
            <a:endParaRPr lang="en-US" altLang="en-US">
              <a:latin typeface="Browallia New" panose="020B0604020202020204" pitchFamily="34" charset="-34"/>
              <a:cs typeface="JasmineUPC" panose="02020603050405020304" pitchFamily="18" charset="-34"/>
            </a:endParaRP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8B235051-4BE3-474B-8685-2D58043A0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0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21%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DD3818C4-2EF4-4562-85A3-11C713EC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971800"/>
            <a:ext cx="16764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Trendsetter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A04247EA-CE3E-4EE8-871E-861348A72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895600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ชำนาญทำอาหาร ชอบทดลองสูตรอาหาร</a:t>
            </a:r>
            <a:r>
              <a:rPr lang="en-US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-</a:t>
            </a: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ประเภทอาหารแปลกใหม่ </a:t>
            </a:r>
            <a:endParaRPr lang="en-US" altLang="en-US">
              <a:latin typeface="Browallia New" panose="020B0604020202020204" pitchFamily="34" charset="-34"/>
              <a:cs typeface="JasmineUPC" panose="02020603050405020304" pitchFamily="18" charset="-34"/>
            </a:endParaRPr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FF6000C9-6A2A-472F-93D8-816F91B7F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71800"/>
            <a:ext cx="7620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9%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3081" name="Rectangle 24">
            <a:extLst>
              <a:ext uri="{FF2B5EF4-FFF2-40B4-BE49-F238E27FC236}">
                <a16:creationId xmlns:a16="http://schemas.microsoft.com/office/drawing/2014/main" id="{D5C308FD-2591-4074-85DF-AE509AE73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200" b="1">
                <a:cs typeface="JasmineUPC" panose="02020603050405020304" pitchFamily="18" charset="-34"/>
              </a:rPr>
              <a:t>พฤติกรรมผู้บริโภคในออสเตรเลีย</a:t>
            </a:r>
            <a:br>
              <a:rPr lang="th-TH" altLang="en-US" sz="3200">
                <a:solidFill>
                  <a:srgbClr val="0000CC"/>
                </a:solidFill>
                <a:cs typeface="JasmineUPC" panose="02020603050405020304" pitchFamily="18" charset="-34"/>
              </a:rPr>
            </a:br>
            <a:r>
              <a:rPr lang="th-TH" altLang="en-US" sz="3200" b="1">
                <a:solidFill>
                  <a:srgbClr val="0000FF"/>
                </a:solidFill>
                <a:cs typeface="JasmineUPC" panose="02020603050405020304" pitchFamily="18" charset="-34"/>
              </a:rPr>
              <a:t>และสินค้าที่มีโอกาส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4" name="Group 34">
            <a:extLst>
              <a:ext uri="{FF2B5EF4-FFF2-40B4-BE49-F238E27FC236}">
                <a16:creationId xmlns:a16="http://schemas.microsoft.com/office/drawing/2014/main" id="{1F5D3B01-1086-4D07-81E2-80FB4C64CB1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19200"/>
            <a:ext cx="8686800" cy="5410200"/>
            <a:chOff x="144" y="768"/>
            <a:chExt cx="5472" cy="3408"/>
          </a:xfrm>
        </p:grpSpPr>
        <p:sp>
          <p:nvSpPr>
            <p:cNvPr id="4106" name="AutoShape 2">
              <a:extLst>
                <a:ext uri="{FF2B5EF4-FFF2-40B4-BE49-F238E27FC236}">
                  <a16:creationId xmlns:a16="http://schemas.microsoft.com/office/drawing/2014/main" id="{467DCAC7-27AD-45C6-A2AD-55F0EBE41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768"/>
              <a:ext cx="5472" cy="2352"/>
            </a:xfrm>
            <a:prstGeom prst="downArrowCallout">
              <a:avLst>
                <a:gd name="adj1" fmla="val 44398"/>
                <a:gd name="adj2" fmla="val 58163"/>
                <a:gd name="adj3" fmla="val 24120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7" name="AutoShape 33">
              <a:extLst>
                <a:ext uri="{FF2B5EF4-FFF2-40B4-BE49-F238E27FC236}">
                  <a16:creationId xmlns:a16="http://schemas.microsoft.com/office/drawing/2014/main" id="{DDF18E27-9445-4957-9CB8-512E92850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168"/>
              <a:ext cx="5232" cy="1008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>
                      <a:alpha val="83136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en-US">
                  <a:cs typeface="JasmineUPC" panose="02020603050405020304" pitchFamily="18" charset="-34"/>
                </a:rPr>
                <a:t>อาหารสำเร็จรูปพร้อมรับประทาน อาหารแช่แข็ง</a:t>
              </a:r>
              <a:endParaRPr lang="th-TH" altLang="en-US" sz="2000">
                <a:cs typeface="JasmineUPC" panose="02020603050405020304" pitchFamily="18" charset="-34"/>
              </a:endParaRPr>
            </a:p>
          </p:txBody>
        </p:sp>
      </p:grpSp>
      <p:sp>
        <p:nvSpPr>
          <p:cNvPr id="4099" name="Rectangle 5">
            <a:extLst>
              <a:ext uri="{FF2B5EF4-FFF2-40B4-BE49-F238E27FC236}">
                <a16:creationId xmlns:a16="http://schemas.microsoft.com/office/drawing/2014/main" id="{5D2154AB-D8E8-48B1-9DE7-4B8C189815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th-TH" altLang="en-US" sz="3200" b="1">
                <a:solidFill>
                  <a:schemeClr val="tx1"/>
                </a:solidFill>
                <a:cs typeface="JasmineUPC" panose="02020603050405020304" pitchFamily="18" charset="-34"/>
              </a:rPr>
              <a:t>พฤติกรรมผู้บริโภคในออสเตรเลีย</a:t>
            </a:r>
            <a:br>
              <a:rPr lang="th-TH" altLang="en-US" sz="3200">
                <a:solidFill>
                  <a:srgbClr val="0000CC"/>
                </a:solidFill>
                <a:cs typeface="JasmineUPC" panose="02020603050405020304" pitchFamily="18" charset="-34"/>
              </a:rPr>
            </a:br>
            <a:r>
              <a:rPr lang="th-TH" altLang="en-US" sz="3200" b="1">
                <a:solidFill>
                  <a:srgbClr val="0000FF"/>
                </a:solidFill>
                <a:cs typeface="JasmineUPC" panose="02020603050405020304" pitchFamily="18" charset="-34"/>
              </a:rPr>
              <a:t>และสินค้าที่มีโอกาส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AC1D9AD5-F8EA-42F1-885B-E9BD8CF5F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371600"/>
            <a:ext cx="18288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Zappit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DAD91172-86C4-4163-99C5-7C950AA2E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95400"/>
            <a:ext cx="5638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ยุ่งกับการงาน ซื้ออาหารที่สะดวกและรวดเร็ว ทำกินได้ในไม่เกิน </a:t>
            </a:r>
            <a:r>
              <a:rPr lang="en-US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10 </a:t>
            </a: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นาที  อาหารสำเร็จรูปพร้อมรับประทาน อาหารแช่แข็ง</a:t>
            </a:r>
            <a:endParaRPr lang="en-US" altLang="en-US">
              <a:latin typeface="Browallia New" panose="020B0604020202020204" pitchFamily="34" charset="-34"/>
              <a:cs typeface="JasmineUPC" panose="02020603050405020304" pitchFamily="18" charset="-34"/>
            </a:endParaRP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7CE84915-F6E3-4BF6-A922-EE581F536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20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17%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8F49283D-2431-4B66-9FB9-D0746D196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95600"/>
            <a:ext cx="18288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Take-it-away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34B9AC59-2114-4FBF-9D02-810042415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819400"/>
            <a:ext cx="563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ไม่สนใจการทำอาหาร ซื้ออาหารปรุงเสร็จกลับไปกินที่บ้าน</a:t>
            </a:r>
            <a:endParaRPr lang="en-US" altLang="en-US">
              <a:latin typeface="Browallia New" panose="020B0604020202020204" pitchFamily="34" charset="-34"/>
              <a:cs typeface="JasmineUPC" panose="02020603050405020304" pitchFamily="18" charset="-34"/>
            </a:endParaRP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89A7C868-7A90-4C46-A6A2-35023EB94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7620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11%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  <p:bldP spid="102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6" name="Group 32">
            <a:extLst>
              <a:ext uri="{FF2B5EF4-FFF2-40B4-BE49-F238E27FC236}">
                <a16:creationId xmlns:a16="http://schemas.microsoft.com/office/drawing/2014/main" id="{74F1E37C-AAF5-44E5-8F46-350904DC2FB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0"/>
            <a:ext cx="8686800" cy="5105400"/>
            <a:chOff x="96" y="960"/>
            <a:chExt cx="5472" cy="3216"/>
          </a:xfrm>
        </p:grpSpPr>
        <p:sp>
          <p:nvSpPr>
            <p:cNvPr id="5127" name="AutoShape 2">
              <a:extLst>
                <a:ext uri="{FF2B5EF4-FFF2-40B4-BE49-F238E27FC236}">
                  <a16:creationId xmlns:a16="http://schemas.microsoft.com/office/drawing/2014/main" id="{363E1C76-5E25-4DC5-A409-AA2A59FB3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960"/>
              <a:ext cx="5472" cy="2064"/>
            </a:xfrm>
            <a:prstGeom prst="downArrowCallout">
              <a:avLst>
                <a:gd name="adj1" fmla="val 38761"/>
                <a:gd name="adj2" fmla="val 66279"/>
                <a:gd name="adj3" fmla="val 17630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8" name="AutoShape 10">
              <a:extLst>
                <a:ext uri="{FF2B5EF4-FFF2-40B4-BE49-F238E27FC236}">
                  <a16:creationId xmlns:a16="http://schemas.microsoft.com/office/drawing/2014/main" id="{5EDF94D4-2529-422F-BCA2-6BCD2CA41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168"/>
              <a:ext cx="5232" cy="1008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>
                      <a:alpha val="83136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en-US">
                  <a:cs typeface="JasmineUPC" panose="02020603050405020304" pitchFamily="18" charset="-34"/>
                </a:rPr>
                <a:t>อาหารคุณภาพดี ราคาสูง บรรจุภัณฑ์ต้องดูมี </a:t>
              </a:r>
              <a:r>
                <a:rPr lang="en-US" altLang="en-US" sz="2000">
                  <a:latin typeface="Comic Sans MS" panose="030F0702030302020204" pitchFamily="66" charset="0"/>
                  <a:cs typeface="JasmineUPC" panose="02020603050405020304" pitchFamily="18" charset="-34"/>
                </a:rPr>
                <a:t>Class </a:t>
              </a:r>
              <a:r>
                <a:rPr lang="en-US" altLang="en-US"/>
                <a:t> </a:t>
              </a:r>
              <a:endParaRPr lang="th-TH" altLang="en-US"/>
            </a:p>
            <a:p>
              <a:pPr algn="ctr" eaLnBrk="1" hangingPunct="1"/>
              <a:r>
                <a:rPr lang="th-TH" altLang="en-US">
                  <a:cs typeface="JasmineUPC" panose="02020603050405020304" pitchFamily="18" charset="-34"/>
                </a:rPr>
                <a:t>หรือขยายความต้องการสินค้าอาหารผ่านการส่งเสริมร้านอาหารไทย</a:t>
              </a:r>
              <a:r>
                <a:rPr lang="en-US" altLang="en-US" sz="2000">
                  <a:cs typeface="JasmineUPC" panose="02020603050405020304" pitchFamily="18" charset="-34"/>
                </a:rPr>
                <a:t> </a:t>
              </a:r>
              <a:endParaRPr lang="th-TH" altLang="en-US" sz="2000">
                <a:cs typeface="JasmineUPC" panose="02020603050405020304" pitchFamily="18" charset="-34"/>
              </a:endParaRPr>
            </a:p>
          </p:txBody>
        </p:sp>
      </p:grpSp>
      <p:sp>
        <p:nvSpPr>
          <p:cNvPr id="11267" name="Text Box 3">
            <a:extLst>
              <a:ext uri="{FF2B5EF4-FFF2-40B4-BE49-F238E27FC236}">
                <a16:creationId xmlns:a16="http://schemas.microsoft.com/office/drawing/2014/main" id="{28B90E4A-6F9A-4763-A834-1C2720214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76400"/>
            <a:ext cx="16764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Entertainer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9FC22E69-A0CE-409A-81AF-0712EFF5D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0"/>
            <a:ext cx="5867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ชอบกินอาหารนอกบ้านมากกว่าทำเอง ระดับรายได้สูง เป็นนักกินนักดื่ม ของอร่อยๆ ไวน์ดีๆ     บางครั้งทำกินเองบ้าง หรือจัดงานเลี้ยงที่บ้าน แต่ตัวเองต้องเป็นคนจัดการเลือกซื้อ และจะเลือกซื้อของคุณภาพสูง</a:t>
            </a:r>
            <a:endParaRPr lang="en-US" altLang="en-US">
              <a:latin typeface="Browallia New" panose="020B0604020202020204" pitchFamily="34" charset="-34"/>
              <a:cs typeface="JasmineUPC" panose="02020603050405020304" pitchFamily="18" charset="-34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16140695-9BCA-45F2-9ADC-6F421CC0C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7620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10%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5126" name="Rectangle 31">
            <a:extLst>
              <a:ext uri="{FF2B5EF4-FFF2-40B4-BE49-F238E27FC236}">
                <a16:creationId xmlns:a16="http://schemas.microsoft.com/office/drawing/2014/main" id="{CDAEF8F1-EE35-477E-A34C-DBD9D08D7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200" b="1">
                <a:cs typeface="JasmineUPC" panose="02020603050405020304" pitchFamily="18" charset="-34"/>
              </a:rPr>
              <a:t>พฤติกรรมผู้บริโภคในออสเตรเลีย</a:t>
            </a:r>
            <a:br>
              <a:rPr lang="th-TH" altLang="en-US" sz="3200">
                <a:solidFill>
                  <a:srgbClr val="0000CC"/>
                </a:solidFill>
                <a:cs typeface="JasmineUPC" panose="02020603050405020304" pitchFamily="18" charset="-34"/>
              </a:rPr>
            </a:br>
            <a:r>
              <a:rPr lang="th-TH" altLang="en-US" sz="3200" b="1">
                <a:solidFill>
                  <a:srgbClr val="0000FF"/>
                </a:solidFill>
                <a:cs typeface="JasmineUPC" panose="02020603050405020304" pitchFamily="18" charset="-34"/>
              </a:rPr>
              <a:t>และสินค้าที่มีโอกาส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31" name="Group 43">
            <a:extLst>
              <a:ext uri="{FF2B5EF4-FFF2-40B4-BE49-F238E27FC236}">
                <a16:creationId xmlns:a16="http://schemas.microsoft.com/office/drawing/2014/main" id="{D17D9EC1-1D6F-4328-A3AB-522D342DFC1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19200"/>
            <a:ext cx="8686800" cy="5410200"/>
            <a:chOff x="144" y="768"/>
            <a:chExt cx="5472" cy="3408"/>
          </a:xfrm>
        </p:grpSpPr>
        <p:sp>
          <p:nvSpPr>
            <p:cNvPr id="6154" name="AutoShape 2">
              <a:extLst>
                <a:ext uri="{FF2B5EF4-FFF2-40B4-BE49-F238E27FC236}">
                  <a16:creationId xmlns:a16="http://schemas.microsoft.com/office/drawing/2014/main" id="{22337B26-FE0E-4B6F-B129-2980AFE40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768"/>
              <a:ext cx="5472" cy="2352"/>
            </a:xfrm>
            <a:prstGeom prst="downArrowCallout">
              <a:avLst>
                <a:gd name="adj1" fmla="val 44398"/>
                <a:gd name="adj2" fmla="val 58163"/>
                <a:gd name="adj3" fmla="val 24120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5" name="AutoShape 10">
              <a:extLst>
                <a:ext uri="{FF2B5EF4-FFF2-40B4-BE49-F238E27FC236}">
                  <a16:creationId xmlns:a16="http://schemas.microsoft.com/office/drawing/2014/main" id="{0E493454-2A0F-4E1F-8A41-9FA672C30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168"/>
              <a:ext cx="5232" cy="1008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>
                      <a:alpha val="83136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r>
                <a:rPr lang="th-TH" altLang="en-US">
                  <a:cs typeface="JasmineUPC" panose="02020603050405020304" pitchFamily="18" charset="-34"/>
                </a:rPr>
                <a:t>อาหารสไตร์แบบฝรั่ง ยี่ห้อที่มีมาแต่เดิม</a:t>
              </a:r>
              <a:endParaRPr lang="th-TH" altLang="en-US" sz="2000">
                <a:cs typeface="JasmineUPC" panose="02020603050405020304" pitchFamily="18" charset="-34"/>
              </a:endParaRPr>
            </a:p>
          </p:txBody>
        </p:sp>
      </p:grpSp>
      <p:sp>
        <p:nvSpPr>
          <p:cNvPr id="6147" name="Rectangle 3">
            <a:extLst>
              <a:ext uri="{FF2B5EF4-FFF2-40B4-BE49-F238E27FC236}">
                <a16:creationId xmlns:a16="http://schemas.microsoft.com/office/drawing/2014/main" id="{2ADDC7FE-10D3-41D2-B586-C5BE30FB54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th-TH" altLang="en-US" sz="3200" b="1">
                <a:solidFill>
                  <a:schemeClr val="tx1"/>
                </a:solidFill>
                <a:cs typeface="JasmineUPC" panose="02020603050405020304" pitchFamily="18" charset="-34"/>
              </a:rPr>
              <a:t>พฤติกรรมผู้บริโภคในออสเตรเลีย</a:t>
            </a:r>
            <a:br>
              <a:rPr lang="th-TH" altLang="en-US" sz="3200">
                <a:solidFill>
                  <a:srgbClr val="0000CC"/>
                </a:solidFill>
                <a:cs typeface="JasmineUPC" panose="02020603050405020304" pitchFamily="18" charset="-34"/>
              </a:rPr>
            </a:br>
            <a:r>
              <a:rPr lang="th-TH" altLang="en-US" sz="3200" b="1">
                <a:solidFill>
                  <a:srgbClr val="0000FF"/>
                </a:solidFill>
                <a:cs typeface="JasmineUPC" panose="02020603050405020304" pitchFamily="18" charset="-34"/>
              </a:rPr>
              <a:t>และสินค้าที่มีโอกาส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EE7C8B1A-93D3-45BF-89A3-79D072205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371600"/>
            <a:ext cx="198120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Old-fashioned cook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BA35D66B-A4D0-42DF-BFED-EE0C195D1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295400"/>
            <a:ext cx="5638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พวกอนุรักษ์นิยม จับจ่ายซื้อสินค้าเฉพาะที่ซื้อใช้ประจำ ปรุงอาหารตามตำรับ ไม่ชอบทำชอบลองของแปลกใหม่</a:t>
            </a:r>
            <a:endParaRPr lang="en-US" altLang="en-US">
              <a:latin typeface="Browallia New" panose="020B0604020202020204" pitchFamily="34" charset="-34"/>
              <a:cs typeface="JasmineUPC" panose="02020603050405020304" pitchFamily="18" charset="-34"/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A483F166-87D3-491C-9076-578A5E957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20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10%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EEC014D9-6AF7-448B-BA9D-537DDD89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95600"/>
            <a:ext cx="19812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Just-feed-me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616F20DC-BC7C-453E-83E1-C54470F48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819400"/>
            <a:ext cx="563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Browallia New" panose="020B0604020202020204" pitchFamily="34" charset="-34"/>
                <a:cs typeface="JasmineUPC" panose="02020603050405020304" pitchFamily="18" charset="-34"/>
              </a:rPr>
              <a:t>ส่วนใหญ่เป็นผู้ชายสูงอายุ กินอะไรก็ได้ที่มี หรือที่มีคนเตรียมให้ ไม่เลือก ไม่จับจ่ายซื้อหาอาหารเอง</a:t>
            </a:r>
            <a:endParaRPr lang="en-US" altLang="en-US">
              <a:latin typeface="Browallia New" panose="020B0604020202020204" pitchFamily="34" charset="-34"/>
              <a:cs typeface="JasmineUPC" panose="02020603050405020304" pitchFamily="18" charset="-34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3A9D0806-E714-483A-89EC-2126A2DE4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762000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latin typeface="Comic Sans MS" pitchFamily="66" charset="0"/>
              </a:rPr>
              <a:t>22%</a:t>
            </a: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Jasmine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0CA73318-DF77-48C5-B213-4511BEA58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38200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sz="3600" b="1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การนำเข้าสินค้าอาหารของ</a:t>
            </a:r>
            <a:r>
              <a:rPr lang="th-TH" altLang="en-US" i="1">
                <a:solidFill>
                  <a:srgbClr val="0000FF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 </a:t>
            </a:r>
            <a:r>
              <a:rPr lang="en-US" altLang="en-US" i="1">
                <a:solidFill>
                  <a:srgbClr val="0000FF"/>
                </a:solidFill>
              </a:rPr>
              <a:t>Australia </a:t>
            </a:r>
            <a:r>
              <a:rPr lang="th-TH" altLang="en-US" sz="3200" i="1">
                <a:solidFill>
                  <a:srgbClr val="0000FF"/>
                </a:solidFill>
                <a:cs typeface="JasmineUPC" panose="02020603050405020304" pitchFamily="18" charset="-34"/>
              </a:rPr>
              <a:t>และ</a:t>
            </a:r>
            <a:r>
              <a:rPr lang="en-US" altLang="en-US" sz="3200" i="1">
                <a:solidFill>
                  <a:srgbClr val="0000FF"/>
                </a:solidFill>
                <a:cs typeface="JasmineUPC" panose="02020603050405020304" pitchFamily="18" charset="-34"/>
              </a:rPr>
              <a:t> </a:t>
            </a:r>
            <a:r>
              <a:rPr lang="en-US" altLang="en-US" i="1">
                <a:solidFill>
                  <a:srgbClr val="0000FF"/>
                </a:solidFill>
              </a:rPr>
              <a:t>New Zealand</a:t>
            </a:r>
            <a:endParaRPr lang="th-TH" altLang="en-US" i="1">
              <a:solidFill>
                <a:srgbClr val="0000FF"/>
              </a:solidFill>
            </a:endParaRPr>
          </a:p>
        </p:txBody>
      </p:sp>
      <p:pic>
        <p:nvPicPr>
          <p:cNvPr id="7171" name="Picture 8" descr="logo_L">
            <a:extLst>
              <a:ext uri="{FF2B5EF4-FFF2-40B4-BE49-F238E27FC236}">
                <a16:creationId xmlns:a16="http://schemas.microsoft.com/office/drawing/2014/main" id="{3F38C983-B799-4B5B-9D48-3C8D8A001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 contrast="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019800"/>
            <a:ext cx="19796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372" name="Group 156">
            <a:extLst>
              <a:ext uri="{FF2B5EF4-FFF2-40B4-BE49-F238E27FC236}">
                <a16:creationId xmlns:a16="http://schemas.microsoft.com/office/drawing/2014/main" id="{E7BBA217-38B8-44E5-B243-BF8CD00BD24B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397000"/>
          <a:ext cx="7315200" cy="4745038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ngsana New" pitchFamily="18" charset="-34"/>
                        </a:rPr>
                        <a:t>Australia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cs typeface="Angsana New" pitchFamily="18" charset="-34"/>
                        </a:rPr>
                        <a:t>New Zealand</a:t>
                      </a:r>
                      <a:endParaRPr kumimoji="0" lang="th-TH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itchFamily="66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นำเข้ารวมหมวดอาหาร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318.2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50.9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ข้าว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36.1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5.8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ผักผลไม้สด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8.3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2.4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อาหารทะเล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215.7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31.0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อาหารสำเร็จรูป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35.8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5.5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ผลไม้กระป๋อง</a:t>
                      </a: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-</a:t>
                      </a:r>
                      <a:r>
                        <a:rPr kumimoji="0" lang="th-TH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JasmineUPC" pitchFamily="18" charset="-34"/>
                        </a:rPr>
                        <a:t>แปรรูป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22.3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JasmineUPC" pitchFamily="18" charset="-34"/>
                        </a:rPr>
                        <a:t>6.2</a:t>
                      </a:r>
                      <a:endParaRPr kumimoji="0" lang="th-T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JasmineUPC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0">
            <a:extLst>
              <a:ext uri="{FF2B5EF4-FFF2-40B4-BE49-F238E27FC236}">
                <a16:creationId xmlns:a16="http://schemas.microsoft.com/office/drawing/2014/main" id="{5063205F-D79D-4B42-ABBD-35C56913F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9600"/>
            <a:ext cx="8686800" cy="4267200"/>
          </a:xfrm>
          <a:prstGeom prst="downArrowCallout">
            <a:avLst>
              <a:gd name="adj1" fmla="val 35795"/>
              <a:gd name="adj2" fmla="val 37020"/>
              <a:gd name="adj3" fmla="val 14449"/>
              <a:gd name="adj4" fmla="val 79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2156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C9C336F7-F842-454F-9DAD-9CD4560C4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54102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Private Brand-Private Label</a:t>
            </a:r>
            <a:endParaRPr lang="th-TH" altLang="en-US" b="1">
              <a:solidFill>
                <a:schemeClr val="accent2"/>
              </a:solidFill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AE9A7EB-9724-4170-B7C9-F003B5CC1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ใน </a:t>
            </a:r>
            <a:r>
              <a:rPr lang="en-US" altLang="en-US" sz="2400">
                <a:latin typeface="Comic Sans MS" panose="030F0702030302020204" pitchFamily="66" charset="0"/>
                <a:cs typeface="JasmineUPC" panose="02020603050405020304" pitchFamily="18" charset="-34"/>
              </a:rPr>
              <a:t>Supermarket  Coles </a:t>
            </a:r>
            <a:r>
              <a:rPr lang="th-TH" altLang="en-US" sz="2400">
                <a:latin typeface="Comic Sans MS" panose="030F0702030302020204" pitchFamily="66" charset="0"/>
                <a:cs typeface="JasmineUPC" panose="02020603050405020304" pitchFamily="18" charset="-34"/>
              </a:rPr>
              <a:t>และ</a:t>
            </a:r>
            <a:r>
              <a:rPr lang="en-US" altLang="en-US" sz="2400">
                <a:latin typeface="Comic Sans MS" panose="030F0702030302020204" pitchFamily="66" charset="0"/>
                <a:cs typeface="JasmineUPC" panose="02020603050405020304" pitchFamily="18" charset="-34"/>
              </a:rPr>
              <a:t> Woolworths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9B35325-6CD5-482A-AB39-74925D2D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812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มีแนวโน้มขยายจำนวนเพิ่มขึ้น  เพราะ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profit margin</a:t>
            </a:r>
            <a:r>
              <a:rPr lang="en-US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 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สูง</a:t>
            </a:r>
            <a:endParaRPr lang="en-US" altLang="en-US">
              <a:latin typeface="Times New Roman" panose="02020603050405020304" pitchFamily="18" charset="0"/>
              <a:cs typeface="JasmineUPC" panose="02020603050405020304" pitchFamily="18" charset="-34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1A9E8F4A-3FC9-42FA-8F80-97ED33F88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908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mic Sans MS" panose="030F0702030302020204" pitchFamily="66" charset="0"/>
              </a:rPr>
              <a:t>Coles</a:t>
            </a:r>
            <a:r>
              <a:rPr lang="en-US" altLang="en-US"/>
              <a:t> 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ตั้งเป้าไว้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30%</a:t>
            </a:r>
            <a:r>
              <a:rPr lang="en-US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 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ในปี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2008</a:t>
            </a:r>
            <a:endParaRPr lang="th-TH" altLang="en-US" sz="2000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9F733153-49C0-4BB7-A037-66705E5A1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004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ปริมาณสั่งซื้อขั้นต่ำ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1DBAF823-459B-4CB8-8850-843E31034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0"/>
            <a:ext cx="2362200" cy="3968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>
                <a:latin typeface="Comic Sans MS" panose="030F0702030302020204" pitchFamily="66" charset="0"/>
                <a:cs typeface="JasmineUPC" panose="02020603050405020304" pitchFamily="18" charset="-34"/>
              </a:rPr>
              <a:t>Market Trend 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5B332651-19F4-4C40-A7C7-3D2B011DE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สำหรับผู้ผลิตที่พร้อมจะเป็น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O.E.M.</a:t>
            </a:r>
            <a:endParaRPr lang="th-TH" altLang="en-US" sz="2000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6E2CBE79-F5C5-4D28-B4B8-4767D70BC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หรืออาจเริ่มเพื่อศึกษา</a:t>
            </a:r>
            <a:r>
              <a:rPr lang="en-US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-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ลองเข้าสู่ตลาด ก่อนขยายไปยังแบรนต์ตัวเอง</a:t>
            </a:r>
            <a:endParaRPr lang="th-TH" altLang="en-US" sz="2000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8196" grpId="0" animBg="1" autoUpdateAnimBg="0"/>
      <p:bldP spid="8198" grpId="0" animBg="1" autoUpdateAnimBg="0"/>
      <p:bldP spid="8199" grpId="0" animBg="1" autoUpdateAnimBg="0"/>
      <p:bldP spid="8203" grpId="0" animBg="1" autoUpdateAnimBg="0"/>
      <p:bldP spid="820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D589EE7B-0334-4881-9D7B-E74D80965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9600"/>
            <a:ext cx="8686800" cy="4267200"/>
          </a:xfrm>
          <a:prstGeom prst="downArrowCallout">
            <a:avLst>
              <a:gd name="adj1" fmla="val 35795"/>
              <a:gd name="adj2" fmla="val 37020"/>
              <a:gd name="adj3" fmla="val 14449"/>
              <a:gd name="adj4" fmla="val 79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2156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A110AC13-9322-41AC-8851-F5A5D1BAE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73152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sz="32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การรณรงค์</a:t>
            </a:r>
            <a:r>
              <a:rPr lang="th-TH" altLang="en-US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Buy Australian/ Buy Kiwi’s</a:t>
            </a:r>
            <a:endParaRPr lang="th-TH" altLang="en-US" b="1">
              <a:solidFill>
                <a:schemeClr val="accent2"/>
              </a:solidFill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10C88B2-E688-4A6B-8B1A-835059D3E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b="1">
                <a:latin typeface="Times New Roman" panose="02020603050405020304" pitchFamily="18" charset="0"/>
                <a:cs typeface="JasmineUPC" panose="02020603050405020304" pitchFamily="18" charset="-34"/>
              </a:rPr>
              <a:t>เพื่อสนับสนุนการผลิตสินค้าในประเทศ</a:t>
            </a:r>
            <a:endParaRPr lang="en-US" altLang="en-US" b="1">
              <a:latin typeface="Times New Roman" panose="02020603050405020304" pitchFamily="18" charset="0"/>
              <a:cs typeface="JasmineUPC" panose="02020603050405020304" pitchFamily="18" charset="-34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35F2F88C-6CA6-4113-A66B-9D91F4F3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76200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 b="1">
                <a:latin typeface="Times New Roman" panose="02020603050405020304" pitchFamily="18" charset="0"/>
                <a:cs typeface="JasmineUPC" panose="02020603050405020304" pitchFamily="18" charset="-34"/>
              </a:rPr>
              <a:t>มีอิทธิพลต่อนโยบายการวางจำหน่ายสินค้าของซุปเปอร์มาร์เกต</a:t>
            </a:r>
          </a:p>
        </p:txBody>
      </p:sp>
      <p:sp>
        <p:nvSpPr>
          <p:cNvPr id="9222" name="Text Box 8">
            <a:extLst>
              <a:ext uri="{FF2B5EF4-FFF2-40B4-BE49-F238E27FC236}">
                <a16:creationId xmlns:a16="http://schemas.microsoft.com/office/drawing/2014/main" id="{597BF575-2E6C-4B72-95AC-AC75FFF3B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0"/>
            <a:ext cx="2362200" cy="3968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>
                <a:latin typeface="Comic Sans MS" panose="030F0702030302020204" pitchFamily="66" charset="0"/>
                <a:cs typeface="JasmineUPC" panose="02020603050405020304" pitchFamily="18" charset="-34"/>
              </a:rPr>
              <a:t>Market Trend 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15F20A5C-2FFA-40B3-BBA6-C4C24C7F9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0"/>
            <a:ext cx="7162800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sz="3200" b="1">
                <a:latin typeface="Angsana New" panose="02020603050405020304" pitchFamily="18" charset="-34"/>
              </a:rPr>
              <a:t>ระวังการประชาสัมพันธ์ว่าเป็นสินค้ามาจากต่างประเทศ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 autoUpdateAnimBg="0"/>
      <p:bldP spid="13319" grpId="0" animBg="1" autoUpdateAnimBg="0"/>
      <p:bldP spid="133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2BC04859-A323-4D02-B9A6-19CDE46AE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09600"/>
            <a:ext cx="8686800" cy="4267200"/>
          </a:xfrm>
          <a:prstGeom prst="downArrowCallout">
            <a:avLst>
              <a:gd name="adj1" fmla="val 35795"/>
              <a:gd name="adj2" fmla="val 37020"/>
              <a:gd name="adj3" fmla="val 14449"/>
              <a:gd name="adj4" fmla="val 79875"/>
            </a:avLst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4E3C9E5-F53F-44CC-930F-7A100682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73152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 sz="32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สินค้าสุขภาพ สินค้าเกษตรอินทรีย์</a:t>
            </a:r>
            <a:r>
              <a:rPr lang="th-TH" altLang="en-US" sz="20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(</a:t>
            </a:r>
            <a:r>
              <a:rPr lang="en-US" altLang="en-US" sz="2000" b="1">
                <a:solidFill>
                  <a:schemeClr val="accent2"/>
                </a:solidFill>
                <a:latin typeface="Comic Sans MS" panose="030F0702030302020204" pitchFamily="66" charset="0"/>
                <a:cs typeface="JasmineUPC" panose="02020603050405020304" pitchFamily="18" charset="-34"/>
              </a:rPr>
              <a:t>Organic Food)</a:t>
            </a:r>
            <a:endParaRPr lang="th-TH" altLang="en-US" sz="2000" b="1">
              <a:solidFill>
                <a:schemeClr val="accent2"/>
              </a:solidFill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54FCF789-6F15-42DB-AE06-ECA846721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มูลค่าจำหน่าย ปีละประมาณ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130 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ล้านเหรียญออสเตรเลีย</a:t>
            </a:r>
            <a:endParaRPr lang="en-US" altLang="en-US">
              <a:latin typeface="Times New Roman" panose="02020603050405020304" pitchFamily="18" charset="0"/>
              <a:cs typeface="JasmineUPC" panose="02020603050405020304" pitchFamily="18" charset="-34"/>
            </a:endParaRP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5FA6694F-F6F4-4A9F-8EB3-B5EAF0039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ผู้บริโภค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40%</a:t>
            </a:r>
            <a:r>
              <a:rPr lang="en-US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 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มีการซื้อสินค้า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organic </a:t>
            </a:r>
            <a:r>
              <a:rPr lang="th-TH" altLang="en-US">
                <a:cs typeface="JasmineUPC" panose="02020603050405020304" pitchFamily="18" charset="-34"/>
              </a:rPr>
              <a:t>เป็นครั้งคราวในรอบ </a:t>
            </a:r>
            <a:r>
              <a:rPr lang="en-US" altLang="en-US" sz="2000">
                <a:cs typeface="JasmineUPC" panose="02020603050405020304" pitchFamily="18" charset="-34"/>
              </a:rPr>
              <a:t>1 </a:t>
            </a:r>
            <a:r>
              <a:rPr lang="th-TH" altLang="en-US">
                <a:cs typeface="JasmineUPC" panose="02020603050405020304" pitchFamily="18" charset="-34"/>
              </a:rPr>
              <a:t>ปี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E2CECCE2-7ED5-4091-8A0C-163689B6B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19400"/>
            <a:ext cx="7162800" cy="9461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altLang="en-US">
                <a:cs typeface="JasmineUPC" panose="02020603050405020304" pitchFamily="18" charset="-34"/>
              </a:rPr>
              <a:t>ผู้บริโภค</a:t>
            </a:r>
            <a:r>
              <a:rPr lang="en-US" altLang="en-US">
                <a:cs typeface="JasmineUPC" panose="02020603050405020304" pitchFamily="18" charset="-34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8%</a:t>
            </a:r>
            <a:r>
              <a:rPr lang="en-US" altLang="en-US"/>
              <a:t> </a:t>
            </a:r>
            <a:r>
              <a:rPr lang="th-TH" altLang="en-US">
                <a:cs typeface="JasmineUPC" panose="02020603050405020304" pitchFamily="18" charset="-34"/>
              </a:rPr>
              <a:t>บริโภคสินค้า </a:t>
            </a:r>
            <a:r>
              <a:rPr lang="en-US" altLang="en-US" sz="2000">
                <a:latin typeface="Comic Sans MS" panose="030F0702030302020204" pitchFamily="66" charset="0"/>
              </a:rPr>
              <a:t>organic 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กว่า </a:t>
            </a:r>
            <a:r>
              <a:rPr lang="en-US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½ </a:t>
            </a: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ของอาหารที่บริโภคประจำวัน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AF23FF02-8157-429D-8FA9-A59721821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0"/>
            <a:ext cx="2362200" cy="3968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>
                <a:latin typeface="Comic Sans MS" panose="030F0702030302020204" pitchFamily="66" charset="0"/>
                <a:cs typeface="JasmineUPC" panose="02020603050405020304" pitchFamily="18" charset="-34"/>
              </a:rPr>
              <a:t>Market Trend 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944F5C5F-8805-4EA6-AA5E-15433A0F3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953000"/>
            <a:ext cx="7162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altLang="en-US">
                <a:latin typeface="Times New Roman" panose="02020603050405020304" pitchFamily="18" charset="0"/>
                <a:cs typeface="JasmineUPC" panose="02020603050405020304" pitchFamily="18" charset="-34"/>
              </a:rPr>
              <a:t>สินค้า </a:t>
            </a:r>
            <a:r>
              <a:rPr lang="en-US" altLang="en-US" sz="2000">
                <a:latin typeface="Comic Sans MS" panose="030F0702030302020204" pitchFamily="66" charset="0"/>
                <a:cs typeface="JasmineUPC" panose="02020603050405020304" pitchFamily="18" charset="-34"/>
              </a:rPr>
              <a:t>Organic</a:t>
            </a:r>
            <a:endParaRPr lang="th-TH" altLang="en-US" sz="2000">
              <a:latin typeface="Comic Sans MS" panose="030F0702030302020204" pitchFamily="66" charset="0"/>
              <a:cs typeface="JasmineUPC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 autoUpdateAnimBg="0"/>
      <p:bldP spid="16390" grpId="0" animBg="1" autoUpdateAnimBg="0"/>
      <p:bldP spid="16392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807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Angsana New</vt:lpstr>
      <vt:lpstr>Calibri</vt:lpstr>
      <vt:lpstr>Cordia New</vt:lpstr>
      <vt:lpstr>JasmineUPC</vt:lpstr>
      <vt:lpstr>Browallia New</vt:lpstr>
      <vt:lpstr>Comic Sans MS</vt:lpstr>
      <vt:lpstr>Times New Roman</vt:lpstr>
      <vt:lpstr>Wingdings</vt:lpstr>
      <vt:lpstr>Default Design</vt:lpstr>
      <vt:lpstr>PowerPoint Presentation</vt:lpstr>
      <vt:lpstr>PowerPoint Presentation</vt:lpstr>
      <vt:lpstr>พฤติกรรมผู้บริโภคในออสเตรเลีย และสินค้าที่มีโอกาส</vt:lpstr>
      <vt:lpstr>PowerPoint Presentation</vt:lpstr>
      <vt:lpstr>พฤติกรรมผู้บริโภคในออสเตรเลีย และสินค้าที่มีโอกาส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Suphat</dc:creator>
  <cp:lastModifiedBy>A_R_T</cp:lastModifiedBy>
  <cp:revision>14</cp:revision>
  <dcterms:created xsi:type="dcterms:W3CDTF">2007-08-20T15:48:30Z</dcterms:created>
  <dcterms:modified xsi:type="dcterms:W3CDTF">2022-04-01T03:27:22Z</dcterms:modified>
</cp:coreProperties>
</file>