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26"/>
  </p:handout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9" r:id="rId18"/>
    <p:sldId id="290" r:id="rId19"/>
    <p:sldId id="278" r:id="rId20"/>
    <p:sldId id="279" r:id="rId21"/>
    <p:sldId id="280" r:id="rId22"/>
    <p:sldId id="281" r:id="rId23"/>
    <p:sldId id="282" r:id="rId24"/>
    <p:sldId id="293" r:id="rId25"/>
  </p:sldIdLst>
  <p:sldSz cx="9144000" cy="6858000" type="screen4x3"/>
  <p:notesSz cx="7099300" cy="102346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ngsana New" panose="02020603050405020304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ngsana New" panose="02020603050405020304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ngsana New" panose="02020603050405020304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ngsana New" panose="02020603050405020304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1" autoAdjust="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E0F375A7-0917-4627-9441-C75F3029E4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3" tIns="47627" rIns="95253" bIns="47627" numCol="1" anchor="t" anchorCtr="0" compatLnSpc="1">
            <a:prstTxWarp prst="textNoShape">
              <a:avLst/>
            </a:prstTxWarp>
          </a:bodyPr>
          <a:lstStyle>
            <a:lvl1pPr defTabSz="9525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88B835FB-CC6D-47C7-AACB-89F13212C1E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3" tIns="47627" rIns="95253" bIns="47627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575B427C-AAE3-4255-8213-873F85F50A2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3" tIns="47627" rIns="95253" bIns="47627" numCol="1" anchor="b" anchorCtr="0" compatLnSpc="1">
            <a:prstTxWarp prst="textNoShape">
              <a:avLst/>
            </a:prstTxWarp>
          </a:bodyPr>
          <a:lstStyle>
            <a:lvl1pPr defTabSz="9525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5E816153-25EC-4DAA-AD33-320F96A6F41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3" tIns="47627" rIns="95253" bIns="47627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latin typeface="Arial" panose="020B0604020202020204" pitchFamily="34" charset="0"/>
              </a:defRPr>
            </a:lvl1pPr>
          </a:lstStyle>
          <a:p>
            <a:fld id="{D1972B0A-0274-4664-871B-0FF4C2BBC15D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E10304D-E020-44D6-BA63-1C367B3FBA1B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62C02CAB-E12B-44E5-B21A-7E0A306564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6897BC46-EDA7-4FCF-B90F-A8C24E62EF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EB4DA604-E065-40AC-83EB-43F7BF3BB4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660D9398-24C1-4CC1-AD01-5C928D4EE5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8764C092-428E-4DCE-B0D7-3DEDD12E08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32A62288-A3AF-433F-8A1A-A8BFA3F221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83B563EA-7EDC-4BC0-8BF4-115166621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C2FA2427-050B-453C-A84C-9CE2DEE96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8D0B9808-A14B-4F6D-B12D-9BB083776C1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noProof="0"/>
              <a:t>คลิกเพื่อแก้ไขลักษณะชื่อเรื่องต้นแบบ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noProof="0"/>
              <a:t>คลิกเพื่อแก้ไขลักษณะชื่อเรื่องรองต้นแบบ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B9E83430-8FDF-47DF-A669-507B507919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F486DD9C-11CE-4AC5-AD05-AC53707FC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049DEEC2-4846-432C-BD02-4E0ECD25F7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E4F8D2-4278-440F-8D0B-5ED1E48E51E3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0845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617ACE3-0EC7-4F03-9B5D-3982274C4D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5A91629-E4E5-41CD-A489-9CE7AA26FE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BF062D7-8336-4ED6-936A-AEC62BA13A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4F954-26B1-4100-8C16-238AEF32F3FA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10036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A29221D-4DC7-42A7-9465-09D3CC0FA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BBC2657-B6FB-41D7-ABA2-6A9593F1B0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23C013B-E2BC-4B9B-9C41-ABDC18BB3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01AC7-F12E-4F52-83C3-E8299C0E7EFE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5752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08335B7-E8CA-4D7A-8077-8E2B0B09D9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3B1201B-02F5-4B9F-894D-E0BEEBD7A8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FC57FE4-792B-400C-ADFF-DBF8043339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C70AF9-8B81-47B3-9799-BAC9B163697B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97836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31BB4F4-ED39-45DB-9FAA-77B576EC7B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D261E53-4B59-4F58-9DC6-A1427EB76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8523945-6E11-4F78-BBC6-498D35EE4A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FA16D-72A5-42D2-AF34-488C506DB67A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92452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2E248AE-C431-4FBA-A61B-8776C66844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631738B-8493-40D6-89CA-2B1154D472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DC31113-11CF-4B97-903A-7714D967DD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3EF95-0F05-4A09-926F-A1C192F70A23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4007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CAEA895-FFCC-4DEA-8FE6-9C3CF6B0A0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EB267F71-B812-4DD9-BF2A-433E878D20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73B38B9-3250-4FF1-9898-CBBDA2B1C2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80DC9-A089-49FF-AF05-1580F1365825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94783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6AD7057-A7C4-452E-8553-7312343DD9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0F8CB66-0FAF-4C24-B0C6-391E9CB281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4AD402F-6EB3-400C-8779-090CC3B7AF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3A2E4-4AEE-42CA-B611-792D60B49DF3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9160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B95DA46-D13E-43FF-B021-A320995096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3E44FBF-0DC7-4FBD-A147-57B44A1392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93E30949-372D-4579-9C7E-ABB27DA382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AF69E-4E47-451E-A3B6-6515350FAAEC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05527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6967A67-9080-4990-A3C4-C61B834784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A4C28A6-9E55-431F-B3DC-54656404B8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730BA78-80CB-452A-A9EB-8B9D4ADDB3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D48B8-5113-4CF7-8DEC-CE653DB6D217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5313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FE2B567-AE99-4D80-B7BC-44B509765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50D94D1-23C2-44B2-9DA0-04F2887C70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D62869F-74B9-41EC-B3A4-80B3E695ED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EDD1E-9328-4694-ACC7-AA7AC5879203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9111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47172CA-F7E0-4F0B-BAFC-03654A9ECF3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342E605-9512-465A-A050-893095244CD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ED6143E-A132-4D29-8C27-9311AA1C354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A4A321-42E2-486F-A902-A76EBC6E297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25848F4-DD76-4F3B-99EB-857E8B1AFD7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32009153-82D4-41F1-9739-DE4392E58EE2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86C8B60C-FFC1-4DFE-BA89-49AD20CC908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1C9D40B7-8B83-499F-ACCC-7E7171DA9F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คลิกเพื่อแก้ไขลักษณะชื่อเรื่องต้นแบบ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9423DD41-304C-49D4-9E68-901509577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en-US"/>
              <a:t>ระดับที่สอง</a:t>
            </a:r>
          </a:p>
          <a:p>
            <a:pPr lvl="2"/>
            <a:r>
              <a:rPr lang="th-TH" altLang="en-US"/>
              <a:t>ระดับที่สาม</a:t>
            </a:r>
          </a:p>
          <a:p>
            <a:pPr lvl="3"/>
            <a:r>
              <a:rPr lang="th-TH" altLang="en-US"/>
              <a:t>ระดับที่สี่</a:t>
            </a:r>
          </a:p>
          <a:p>
            <a:pPr lvl="4"/>
            <a:r>
              <a:rPr lang="th-TH" altLang="en-US"/>
              <a:t>ระดับที่ห้า</a:t>
            </a:r>
          </a:p>
        </p:txBody>
      </p:sp>
      <p:sp>
        <p:nvSpPr>
          <p:cNvPr id="22539" name="Rectangle 11">
            <a:extLst>
              <a:ext uri="{FF2B5EF4-FFF2-40B4-BE49-F238E27FC236}">
                <a16:creationId xmlns:a16="http://schemas.microsoft.com/office/drawing/2014/main" id="{D2C6342E-8707-4239-B53E-DFBA2C1D94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2540" name="Rectangle 12">
            <a:extLst>
              <a:ext uri="{FF2B5EF4-FFF2-40B4-BE49-F238E27FC236}">
                <a16:creationId xmlns:a16="http://schemas.microsoft.com/office/drawing/2014/main" id="{72AC42F2-BF9B-4D2E-BB8D-8A3A3389E2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2541" name="Rectangle 13">
            <a:extLst>
              <a:ext uri="{FF2B5EF4-FFF2-40B4-BE49-F238E27FC236}">
                <a16:creationId xmlns:a16="http://schemas.microsoft.com/office/drawing/2014/main" id="{6AF5E244-9D1D-4917-AE48-87A6FA76BD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E63A97-2AA5-4F44-893D-0F6DA4F1576E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rtecanberra@mserv.mfa.go.th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tfa.or.t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22CCA2C7-D9AD-4431-9D8B-C889AD35D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365625"/>
            <a:ext cx="6408737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 sz="3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โดยคุณนันทวี พิทักษ์ธีระธรรม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en-US" sz="3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กรรมการบริหารสมาคมอุตสาหกรรมเครื่องเรือนไทย</a:t>
            </a: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8E308F81-35F5-452C-B22E-39B4BD56CB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58888" y="2205038"/>
            <a:ext cx="8172450" cy="957262"/>
          </a:xfrm>
        </p:spPr>
        <p:txBody>
          <a:bodyPr/>
          <a:lstStyle/>
          <a:p>
            <a:pPr eaLnBrk="1" hangingPunct="1"/>
            <a:r>
              <a:rPr lang="th-TH" altLang="en-US" sz="42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การเข้าตลาดออสเตรเลียของสินค้าเฟอร์นิเจอร์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150BE12-7D79-47DD-A5C6-A73B82D27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6000" b="1"/>
              <a:t>โอกาสทางธุรกิจ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2BA15F8-9B5E-49C2-89B7-592DE86C57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4114800"/>
          </a:xfrm>
        </p:spPr>
        <p:txBody>
          <a:bodyPr/>
          <a:lstStyle/>
          <a:p>
            <a:pPr algn="thaiDist" eaLnBrk="1" hangingPunct="1"/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การที่ประเทศไทย มีสัญญาด้าน 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FTA </a:t>
            </a: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กับ 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Australia </a:t>
            </a: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จะให้โอกาสกับสินค้าจากประเทศไทยมีโอกาสด้านต้นทุนถูกลง  ในตลาด 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Australia</a:t>
            </a:r>
            <a:endParaRPr lang="th-TH" altLang="en-US" sz="40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06C3305-16C8-466F-BC86-0B419273DA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5000" b="1"/>
              <a:t>ข้อกีดขวางทางธุรกิจ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8C7020A-EDD5-4873-ABB1-8A86DF17E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133600"/>
            <a:ext cx="7772400" cy="4114800"/>
          </a:xfrm>
        </p:spPr>
        <p:txBody>
          <a:bodyPr/>
          <a:lstStyle/>
          <a:p>
            <a:pPr algn="thaiDist" eaLnBrk="1" hangingPunct="1"/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มีสินค้ากลุ่มเฟอร์นิเจอร์ และของตกแต่ง จำนวนมากมาจาก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China, Vietnam, Indonesia, Malaysia </a:t>
            </a: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ซึ่งราคาถูกกว่าประเทศไทยมาก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altLang="en-US" sz="40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EC70DF9-3D58-474F-8290-E550815802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5000" b="1"/>
              <a:t>ข้อกีดขวางทางธุรกิจ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9E85E1A-D9F1-4D8C-8472-B6A0136FC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4114800"/>
          </a:xfrm>
        </p:spPr>
        <p:txBody>
          <a:bodyPr/>
          <a:lstStyle/>
          <a:p>
            <a:pPr algn="thaiDist" eaLnBrk="1" hangingPunct="1"/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ตลาด 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Australia </a:t>
            </a: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เข้าใจว่า สินค้ากลุ่มเฟอร์นิเจอร์ และของตกแต่ง จากประเทศไทยอยู่กลุ่มเดียวกับสินค้าอื่น ๆ ในเอเชีย  อยู่ในกลุ่มไม่มี 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design </a:t>
            </a: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ของตัวเอง  และมีราคาถูกจับตลาดล่าง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(wrong image/ wrong positioning)</a:t>
            </a:r>
            <a:endParaRPr lang="th-TH" altLang="en-US" sz="40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AEA420E-9FA3-4380-BDC3-6F9528A372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5000" b="1"/>
              <a:t>ข้อกีดขวางทางธุรกิจ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0D0331F-D0A4-4ECE-8F3E-1A31B46F56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205038"/>
            <a:ext cx="7772400" cy="4114800"/>
          </a:xfrm>
        </p:spPr>
        <p:txBody>
          <a:bodyPr/>
          <a:lstStyle/>
          <a:p>
            <a:pPr algn="thaiDist" eaLnBrk="1" hangingPunct="1"/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ชาวออสเตรเลียไม่ค่อยรู้จักคุณภาพสินค้าจากประเทศไทย  และไม่เคยได้มาดูงาน 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Thailand International Furniture Fair </a:t>
            </a:r>
            <a:endParaRPr lang="th-TH" altLang="en-US" sz="40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C72DA2B-1E81-41B3-B537-A349544F14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5000" b="1"/>
              <a:t>ข้อกีดขวางทางธุรกิจ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C86B83D-3800-49D5-90F9-2A5830482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276475"/>
            <a:ext cx="7772400" cy="4114800"/>
          </a:xfrm>
        </p:spPr>
        <p:txBody>
          <a:bodyPr/>
          <a:lstStyle/>
          <a:p>
            <a:pPr algn="thaiDist" eaLnBrk="1" hangingPunct="1"/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ผู้ขายปลีกใน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Australia </a:t>
            </a: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กำลังประสบปัญหาด้านยอดขายและกำไรซึ่งมีแนวโน้มลดลงเรื่อย ๆ   พ่อค้าปลีกจะต้องพยายามหาต้นทุนที่ต่ำสุดสำหรับตัวเอง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7D65109-C95A-4E7D-A723-84B38E9C2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214313"/>
            <a:ext cx="5581650" cy="982662"/>
          </a:xfrm>
        </p:spPr>
        <p:txBody>
          <a:bodyPr/>
          <a:lstStyle/>
          <a:p>
            <a:pPr eaLnBrk="1" hangingPunct="1"/>
            <a:r>
              <a:rPr lang="th-TH" altLang="en-US" sz="5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ตลาด </a:t>
            </a:r>
            <a:r>
              <a:rPr lang="en-US" altLang="en-US" sz="5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Furniture </a:t>
            </a:r>
            <a:r>
              <a:rPr lang="th-TH" altLang="en-US" sz="5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ใน</a:t>
            </a:r>
            <a:r>
              <a:rPr lang="en-US" altLang="en-US" sz="5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Australia</a:t>
            </a:r>
            <a:endParaRPr lang="th-TH" altLang="en-US" sz="50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04F7A7E-1B1E-493A-BB2E-B2EC8E36A0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7991475" cy="2305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สามารถแบ่งภาพรวมของตลาด </a:t>
            </a:r>
            <a:r>
              <a:rPr lang="en-US" altLang="en-US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Furniture Market </a:t>
            </a:r>
            <a:r>
              <a:rPr lang="th-TH" altLang="en-US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อย่างกว้าง ๆ  ดังนี้</a:t>
            </a:r>
            <a:endParaRPr lang="en-US" altLang="en-US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thaiDist" eaLnBrk="1" hangingPunct="1">
              <a:lnSpc>
                <a:spcPct val="90000"/>
              </a:lnSpc>
            </a:pPr>
            <a:r>
              <a:rPr lang="en-US" altLang="en-US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20% design element/ contemporary (</a:t>
            </a:r>
            <a:r>
              <a:rPr lang="th-TH" altLang="en-US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มีแนวโน้มเพิ่มขึ้น</a:t>
            </a:r>
            <a:r>
              <a:rPr lang="en-US" altLang="en-US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) </a:t>
            </a:r>
            <a:r>
              <a:rPr lang="th-TH" altLang="en-US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สินค้ากลุ่มที่มีการลงทุนด้าน </a:t>
            </a:r>
            <a:r>
              <a:rPr lang="en-US" altLang="en-US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design</a:t>
            </a:r>
            <a:r>
              <a:rPr lang="th-TH" altLang="en-US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และมีการพัฒนาแบบอย่างโดดเด่น  มีรูปแบบที่เป็นเอกลักษณ์</a:t>
            </a:r>
            <a:endParaRPr lang="en-US" altLang="en-US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39ED9D0A-93B7-400B-9F4A-7D6966ABD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573463"/>
            <a:ext cx="777240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32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60%commodity (</a:t>
            </a:r>
            <a:r>
              <a:rPr lang="th-TH" altLang="en-US" sz="32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มีแนวโน้มลดลง</a:t>
            </a:r>
            <a:r>
              <a:rPr lang="en-US" altLang="en-US" sz="32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  <a:r>
              <a:rPr lang="th-TH" altLang="en-US" sz="32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สินค้ากลุ่มทั่วไป  ที่เป็นแบบเรียบ ๆ ไม่ได้เน้นด้าน </a:t>
            </a:r>
            <a:r>
              <a:rPr lang="en-US" altLang="en-US" sz="32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design </a:t>
            </a:r>
            <a:r>
              <a:rPr lang="th-TH" altLang="en-US" sz="32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และเน้นด้านคุณภาพ และราคามากกว่า </a:t>
            </a:r>
            <a:endParaRPr lang="en-US" altLang="en-US" sz="32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th-TH" altLang="en-US" sz="3200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891F1469-6A0C-4C67-A1AC-244277679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229225"/>
            <a:ext cx="77724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20% low end (</a:t>
            </a: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มีแนวโน้มเพิ่มขึ้น</a:t>
            </a:r>
            <a:r>
              <a:rPr lang="en-US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สินค้ากลุ่มทั่วไป  เน้นด้านราคาถูก  และการใช้งาน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th-TH" altLang="en-US" sz="36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4FFB7BE-9B99-4CED-82EF-551B7A7B0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5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รูปแบบการขายเฟอร์นิเจอร์ใน </a:t>
            </a:r>
            <a:r>
              <a:rPr lang="en-US" altLang="en-US" sz="5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Australia</a:t>
            </a:r>
            <a:endParaRPr lang="th-TH" altLang="en-US" sz="50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2794AC1-79FF-4BBD-AC55-069233E8B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thaiDist" eaLnBrk="1" hangingPunct="1"/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กลุ่มห้างสรรพสินค้า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marL="990600" lvl="1" indent="-533400" eaLnBrk="1" hangingPunct="1"/>
            <a:r>
              <a:rPr lang="en-US" altLang="en-US" sz="4200" b="1">
                <a:latin typeface="Cordia New" panose="020B0304020202020204" pitchFamily="34" charset="-34"/>
                <a:cs typeface="Cordia New" panose="020B0304020202020204" pitchFamily="34" charset="-34"/>
              </a:rPr>
              <a:t>David Jones</a:t>
            </a:r>
          </a:p>
          <a:p>
            <a:pPr marL="990600" lvl="1" indent="-533400" eaLnBrk="1" hangingPunct="1"/>
            <a:r>
              <a:rPr lang="en-US" altLang="en-US" sz="4200" b="1">
                <a:latin typeface="Cordia New" panose="020B0304020202020204" pitchFamily="34" charset="-34"/>
                <a:cs typeface="Cordia New" panose="020B0304020202020204" pitchFamily="34" charset="-34"/>
              </a:rPr>
              <a:t>Mayer </a:t>
            </a:r>
            <a:endParaRPr lang="th-TH" altLang="en-US" sz="42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09600" indent="-609600" algn="thaiDist" eaLnBrk="1" hangingPunct="1"/>
            <a:endParaRPr lang="th-TH" altLang="en-US" sz="42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0ABEFE4-20B2-4FAE-AD47-864F359D4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pPr eaLnBrk="1" hangingPunct="1"/>
            <a:r>
              <a:rPr lang="th-TH" altLang="en-US" sz="4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รูปแบบการขายเฟอร์นิเจอร์</a:t>
            </a:r>
            <a:r>
              <a:rPr lang="en-US" altLang="en-US" sz="4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altLang="en-US" sz="4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ใน </a:t>
            </a:r>
            <a:r>
              <a:rPr lang="en-US" altLang="en-US" sz="4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Australia</a:t>
            </a:r>
            <a:endParaRPr lang="th-TH" altLang="en-US" sz="46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E0FCE3D-B167-4DA8-9B11-ED3757F87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4088" y="2157413"/>
            <a:ext cx="7146925" cy="400843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กลุ่มร้านค้าปลีกที่มีสาขาย่อยมากมาย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b="1">
                <a:latin typeface="Cordia New" panose="020B0304020202020204" pitchFamily="34" charset="-34"/>
                <a:cs typeface="Cordia New" panose="020B0304020202020204" pitchFamily="34" charset="-34"/>
              </a:rPr>
              <a:t>Space (design element)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b="1">
                <a:latin typeface="Cordia New" panose="020B0304020202020204" pitchFamily="34" charset="-34"/>
                <a:cs typeface="Cordia New" panose="020B0304020202020204" pitchFamily="34" charset="-34"/>
              </a:rPr>
              <a:t>Domayn (commodity – high)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b="1">
                <a:latin typeface="Cordia New" panose="020B0304020202020204" pitchFamily="34" charset="-34"/>
                <a:cs typeface="Cordia New" panose="020B0304020202020204" pitchFamily="34" charset="-34"/>
              </a:rPr>
              <a:t>Capricon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b="1">
                <a:latin typeface="Cordia New" panose="020B0304020202020204" pitchFamily="34" charset="-34"/>
                <a:cs typeface="Cordia New" panose="020B0304020202020204" pitchFamily="34" charset="-34"/>
              </a:rPr>
              <a:t>Harvey Norman (commodity – low)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b="1">
                <a:latin typeface="Cordia New" panose="020B0304020202020204" pitchFamily="34" charset="-34"/>
                <a:cs typeface="Cordia New" panose="020B0304020202020204" pitchFamily="34" charset="-34"/>
              </a:rPr>
              <a:t>Ikea (commodity – low/ first timer customer)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b="1">
                <a:latin typeface="Cordia New" panose="020B0304020202020204" pitchFamily="34" charset="-34"/>
                <a:cs typeface="Cordia New" panose="020B0304020202020204" pitchFamily="34" charset="-34"/>
              </a:rPr>
              <a:t>Freedom / Bay Swiss (commodity – medium to low end)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b="1">
                <a:latin typeface="Cordia New" panose="020B0304020202020204" pitchFamily="34" charset="-34"/>
                <a:cs typeface="Cordia New" panose="020B0304020202020204" pitchFamily="34" charset="-34"/>
              </a:rPr>
              <a:t>Fantastic (low end)</a:t>
            </a:r>
            <a:endParaRPr lang="th-TH" altLang="en-US" b="1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8C73C74-76F4-48EC-9DCB-06825B8E5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5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รูปแบบการขายเฟอร์นิเจอร์</a:t>
            </a:r>
            <a:r>
              <a:rPr lang="en-US" altLang="en-US" sz="5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altLang="en-US" sz="5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ใน </a:t>
            </a:r>
            <a:r>
              <a:rPr lang="en-US" altLang="en-US" sz="5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Australia</a:t>
            </a:r>
            <a:endParaRPr lang="th-TH" altLang="en-US" sz="50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EAE4C6D-50D0-469C-8CEC-2A7F6C4EF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205038"/>
            <a:ext cx="7772400" cy="4114800"/>
          </a:xfrm>
        </p:spPr>
        <p:txBody>
          <a:bodyPr/>
          <a:lstStyle/>
          <a:p>
            <a:pPr algn="thaiDist" eaLnBrk="1" hangingPunct="1"/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กลุ่มร้านค้าอิสระรายย่อย ขายปลีก มีทั้งระดับ  สูงและต่ำมีทั้งผลิตเองและนำเข้าจากอิตาลี หรือเอเชีย</a:t>
            </a:r>
          </a:p>
          <a:p>
            <a:pPr eaLnBrk="1" hangingPunct="1"/>
            <a:endParaRPr lang="th-TH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994B855-36F9-4F60-8519-D99D65DA5D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260350"/>
            <a:ext cx="7793037" cy="1462088"/>
          </a:xfrm>
        </p:spPr>
        <p:txBody>
          <a:bodyPr/>
          <a:lstStyle/>
          <a:p>
            <a:pPr eaLnBrk="1" hangingPunct="1"/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กลุ่มสินค้าที่มีโอกาสสำหรับ กลุ่มเฟอร์นิเจอร์    และของตกแต่ง จากประเทศไทย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37CAA91-C862-4071-BB42-C560F8C4F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2133600"/>
            <a:ext cx="7772400" cy="4114800"/>
          </a:xfrm>
        </p:spPr>
        <p:txBody>
          <a:bodyPr/>
          <a:lstStyle/>
          <a:p>
            <a:pPr algn="thaiDist" eaLnBrk="1" hangingPunct="1"/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1. design element/ contemporary </a:t>
            </a:r>
          </a:p>
          <a:p>
            <a:pPr algn="thaiDist" eaLnBrk="1" hangingPunct="1"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 (</a:t>
            </a: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มีแนวโน้มเพิ่มขึ้น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  <a:endParaRPr lang="th-TH" altLang="en-US" sz="40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thaiDist" eaLnBrk="1" hangingPunct="1"/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2. commodity (</a:t>
            </a: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มีแนวโน้มลดลง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  <a:endParaRPr lang="th-TH" altLang="en-US" sz="40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thaiDist" eaLnBrk="1" hangingPunct="1"/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3.  low end (</a:t>
            </a: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มีแนวโน้มเพิ่มขึ้น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สินค้ากลุ่มทั่วไป  </a:t>
            </a:r>
          </a:p>
          <a:p>
            <a:pPr algn="thaiDist" eaLnBrk="1" hangingPunct="1">
              <a:buFont typeface="Wingdings" panose="05000000000000000000" pitchFamily="2" charset="2"/>
              <a:buNone/>
            </a:pP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  ที่เน้นด้านราคาถูก  และการใช้งาน</a:t>
            </a:r>
            <a:r>
              <a:rPr lang="th-TH" altLang="en-US" sz="4000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C7AF1C2-8249-45B6-8A4F-71A806975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b="1"/>
              <a:t>การเปิดเสรีการค้าสินค้า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237A7B8-CEB7-4A1F-897C-D6F8244DD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7772400" cy="4114800"/>
          </a:xfrm>
        </p:spPr>
        <p:txBody>
          <a:bodyPr/>
          <a:lstStyle/>
          <a:p>
            <a:pPr algn="thaiDist" eaLnBrk="1" hangingPunct="1"/>
            <a:r>
              <a:rPr lang="th-TH" altLang="en-US" sz="2800" b="1">
                <a:solidFill>
                  <a:schemeClr val="folHlink"/>
                </a:solidFill>
                <a:latin typeface="Angsana New" panose="02020603050405020304" pitchFamily="18" charset="-34"/>
              </a:rPr>
              <a:t>ออสเตรเลียจะลดภาษีเป็น </a:t>
            </a:r>
            <a:r>
              <a:rPr lang="en-US" altLang="en-US" sz="2800" b="1">
                <a:solidFill>
                  <a:schemeClr val="folHlink"/>
                </a:solidFill>
                <a:latin typeface="Angsana New" panose="02020603050405020304" pitchFamily="18" charset="-34"/>
              </a:rPr>
              <a:t>0 </a:t>
            </a:r>
            <a:r>
              <a:rPr lang="th-TH" altLang="en-US" sz="2800" b="1">
                <a:solidFill>
                  <a:schemeClr val="folHlink"/>
                </a:solidFill>
                <a:latin typeface="Angsana New" panose="02020603050405020304" pitchFamily="18" charset="-34"/>
              </a:rPr>
              <a:t>ทันทีเมื่อความตกลงฯ มีผลบังคับใช้ สำหรับสินค้ากว่า </a:t>
            </a:r>
            <a:r>
              <a:rPr lang="en-US" altLang="en-US" sz="2800" b="1">
                <a:solidFill>
                  <a:schemeClr val="folHlink"/>
                </a:solidFill>
                <a:latin typeface="Angsana New" panose="02020603050405020304" pitchFamily="18" charset="-34"/>
              </a:rPr>
              <a:t>83% </a:t>
            </a:r>
            <a:r>
              <a:rPr lang="th-TH" altLang="en-US" sz="2800" b="1">
                <a:solidFill>
                  <a:schemeClr val="folHlink"/>
                </a:solidFill>
                <a:latin typeface="Angsana New" panose="02020603050405020304" pitchFamily="18" charset="-34"/>
              </a:rPr>
              <a:t>สำหรับสินค้าเฟอร์นิเจอร์เราส่งออกไปมีภาษีเป็นศูนย์เมื่อปี 2006 ดังนั้นเพื่อเป็นการนำผลจากการเจรจา </a:t>
            </a:r>
            <a:r>
              <a:rPr lang="en-US" altLang="en-US" sz="2800" b="1">
                <a:solidFill>
                  <a:schemeClr val="folHlink"/>
                </a:solidFill>
                <a:latin typeface="Angsana New" panose="02020603050405020304" pitchFamily="18" charset="-34"/>
              </a:rPr>
              <a:t>FTA </a:t>
            </a:r>
            <a:r>
              <a:rPr lang="th-TH" altLang="en-US" sz="2800" b="1">
                <a:solidFill>
                  <a:schemeClr val="folHlink"/>
                </a:solidFill>
                <a:latin typeface="Angsana New" panose="02020603050405020304" pitchFamily="18" charset="-34"/>
              </a:rPr>
              <a:t>นำมาใช้ประโยชน์ ทางสมาคมอุตสาหกรรมเครื่องเรือนไทยและกรมส่งเสริมการส่งออก จึงต้องการจัดกิจกรรมเชิงรุกเพื่อเพิ่มยอดขายให้กับสินค้าเฟอร์นิเจอร์ของไทย โดยจัดกิจกรรม </a:t>
            </a:r>
            <a:r>
              <a:rPr lang="en-US" altLang="en-US" sz="2800" b="1">
                <a:solidFill>
                  <a:schemeClr val="hlink"/>
                </a:solidFill>
                <a:latin typeface="Angsana New" panose="02020603050405020304" pitchFamily="18" charset="-34"/>
              </a:rPr>
              <a:t>Export</a:t>
            </a:r>
            <a:r>
              <a:rPr lang="en-US" altLang="en-US" sz="2800" b="1">
                <a:solidFill>
                  <a:schemeClr val="folHlink"/>
                </a:solidFill>
                <a:latin typeface="Angsana New" panose="02020603050405020304" pitchFamily="18" charset="-34"/>
              </a:rPr>
              <a:t> </a:t>
            </a:r>
            <a:r>
              <a:rPr lang="en-US" altLang="en-US" sz="2800" b="1">
                <a:solidFill>
                  <a:schemeClr val="hlink"/>
                </a:solidFill>
                <a:latin typeface="Angsana New" panose="02020603050405020304" pitchFamily="18" charset="-34"/>
              </a:rPr>
              <a:t>Rally to Australia </a:t>
            </a:r>
            <a:r>
              <a:rPr lang="th-TH" altLang="en-US" sz="2800" b="1">
                <a:solidFill>
                  <a:schemeClr val="hlink"/>
                </a:solidFill>
                <a:latin typeface="Angsana New" panose="02020603050405020304" pitchFamily="18" charset="-34"/>
              </a:rPr>
              <a:t>เมื่อวันที่ 11-17 กรกฎาคม 2548</a:t>
            </a:r>
            <a:r>
              <a:rPr lang="th-TH" altLang="en-US" sz="2800" b="1">
                <a:solidFill>
                  <a:schemeClr val="folHlink"/>
                </a:solidFill>
                <a:latin typeface="Angsana New" panose="02020603050405020304" pitchFamily="18" charset="-34"/>
              </a:rPr>
              <a:t> โดยนำสมาชิกของสมาคมฯ ไปร่วมกิจกรรมประมาณ 12 บริษัท เพื่อศึกษาตลาดออสเตรเลียอย่างจริงจัง โดยได้ไปสำรวจตลาดที่ เมืองซิดนีย์ และ              เมืองเมลเบิร์น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8560BFA-7320-48CC-A36A-D67FBBF7C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93737"/>
          </a:xfrm>
        </p:spPr>
        <p:txBody>
          <a:bodyPr/>
          <a:lstStyle/>
          <a:p>
            <a:pPr eaLnBrk="1" hangingPunct="1"/>
            <a:r>
              <a:rPr lang="th-TH" altLang="en-US" sz="4600" b="1">
                <a:solidFill>
                  <a:schemeClr val="folHlink"/>
                </a:solidFill>
              </a:rPr>
              <a:t>ประเด็นที่ผู้ส่งออกของไทยต้องคำนึงถึง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C158E8C-967E-4608-82E3-B80D2B198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8064500" cy="1622425"/>
          </a:xfrm>
        </p:spPr>
        <p:txBody>
          <a:bodyPr/>
          <a:lstStyle/>
          <a:p>
            <a:pPr marL="609600" indent="-609600" algn="thaiDist" eaLnBrk="1" hangingPunct="1">
              <a:lnSpc>
                <a:spcPct val="90000"/>
              </a:lnSpc>
            </a:pP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ผู้ผลิตจากประเทศไทย  ไม่สามารถคาดหวังจำนวนการสั่งซื้อมากเหมือนกับทางอเมริกา หรือ ยุโรปเพราะ </a:t>
            </a:r>
            <a:r>
              <a:rPr lang="en-US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Australia </a:t>
            </a: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เป็นตลาดที่เล็กกว่ามาก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E87D80C2-F339-4C7F-B57A-727314B07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492375"/>
            <a:ext cx="7772400" cy="219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เราต้องพร้อมที่จะพัฒนารูปแบบให้เหมาะกับตลาด        มีความยืดหยุ่นด้านการผลิตสินค้า และการเปลี่ยนแปลงให้เหมาะกับตลาด</a:t>
            </a:r>
            <a:r>
              <a:rPr lang="en-US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Willing to develop/ modify products (flexibility)</a:t>
            </a:r>
            <a:endParaRPr lang="th-TH" altLang="en-US" sz="36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th-TH" altLang="en-US" sz="3200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7A981B71-A6FC-47F5-ADE4-CA1D98925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50" y="4725988"/>
            <a:ext cx="777240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ผู้ผลิตต้องหาคนติดตาม หรือ ประสานงานติดต่อกลับลูกค้าอย่างได้อย่างรวดเร็ว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th-TH" altLang="en-US" sz="3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2FCE8FA-D7B7-4678-A0B3-874A61976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4000" b="1">
                <a:latin typeface="Cordia New" panose="020B0304020202020204" pitchFamily="34" charset="-34"/>
                <a:cs typeface="Cordia New" panose="020B0304020202020204" pitchFamily="34" charset="-34"/>
              </a:rPr>
              <a:t>คำแนะนำ กลยุทธ์สำหรับสินค้าไทยไป</a:t>
            </a:r>
            <a:r>
              <a:rPr lang="en-US" altLang="en-US" sz="4000" b="1">
                <a:latin typeface="Cordia New" panose="020B0304020202020204" pitchFamily="34" charset="-34"/>
                <a:cs typeface="Cordia New" panose="020B0304020202020204" pitchFamily="34" charset="-34"/>
              </a:rPr>
              <a:t> Australia</a:t>
            </a:r>
            <a:endParaRPr lang="th-TH" altLang="en-US" sz="4000" b="1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7165D6B-C7E5-4607-A367-67C41E3FAD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7772400" cy="4114800"/>
          </a:xfrm>
        </p:spPr>
        <p:txBody>
          <a:bodyPr/>
          <a:lstStyle/>
          <a:p>
            <a:pPr marL="609600" indent="-609600" eaLnBrk="1" hangingPunct="1"/>
            <a:r>
              <a:rPr lang="th-TH" altLang="en-US" sz="34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ทำอย่างไรที่จะสร้างภาพลักษณ์ใหม่ให้สินค้าไทย เช่น</a:t>
            </a:r>
          </a:p>
          <a:p>
            <a:pPr marL="990600" lvl="1" indent="-533400" algn="thaiDist" eaLnBrk="1" hangingPunct="1"/>
            <a:r>
              <a:rPr lang="en-US" altLang="en-US" sz="32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Germany:  </a:t>
            </a:r>
            <a:r>
              <a:rPr lang="th-TH" altLang="en-US" sz="32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รูปแบบที่เน้นด้านการพัฒนาวิศวกรรมที่ดีและทันสมัย</a:t>
            </a:r>
            <a:endParaRPr lang="en-US" altLang="en-US" sz="32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990600" lvl="1" indent="-533400" algn="thaiDist" eaLnBrk="1" hangingPunct="1"/>
            <a:r>
              <a:rPr lang="en-US" altLang="en-US" sz="32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Italy:  	</a:t>
            </a:r>
            <a:r>
              <a:rPr lang="th-TH" altLang="en-US" sz="32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รูปแบบที่ ทันสมัย และร่วมสมัย  ใช้วัสดุทันสมัยมีการออกแบบ</a:t>
            </a:r>
            <a:endParaRPr lang="en-US" altLang="en-US" sz="32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990600" lvl="1" indent="-533400" algn="thaiDist" eaLnBrk="1" hangingPunct="1"/>
            <a:r>
              <a:rPr lang="en-US" altLang="en-US" sz="32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Scandinavia:  </a:t>
            </a:r>
            <a:r>
              <a:rPr lang="th-TH" altLang="en-US" sz="32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รูปแบบที่เน้นรูปทรงการใช้งาน  รูปแบบที่สะอาด ชัดเจน และเป็นเอกลักษณ์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6772FEF-8E6F-41EF-B0F5-49CE6EE12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4200" b="1">
                <a:latin typeface="Cordia New" panose="020B0304020202020204" pitchFamily="34" charset="-34"/>
                <a:cs typeface="Cordia New" panose="020B0304020202020204" pitchFamily="34" charset="-34"/>
              </a:rPr>
              <a:t>คำแนะนำ กลยุทธ์สำหรับสินค้าไทยไป</a:t>
            </a:r>
            <a:r>
              <a:rPr lang="en-US" altLang="en-US" sz="4200" b="1">
                <a:latin typeface="Cordia New" panose="020B0304020202020204" pitchFamily="34" charset="-34"/>
                <a:cs typeface="Cordia New" panose="020B0304020202020204" pitchFamily="34" charset="-34"/>
              </a:rPr>
              <a:t> Australia</a:t>
            </a:r>
            <a:endParaRPr lang="th-TH" altLang="en-US" sz="4200" b="1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3E1C1A2-D617-49A7-B3E8-4FB12E247A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2924175"/>
            <a:ext cx="7772400" cy="4114800"/>
          </a:xfrm>
        </p:spPr>
        <p:txBody>
          <a:bodyPr/>
          <a:lstStyle/>
          <a:p>
            <a:pPr algn="thaiDist" eaLnBrk="1" hangingPunct="1"/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การโฆษณา หรือประชาสัมพันธ์ เพื่อสร้างภาพของรูปแบบ และคุณภาพสินค้าไทย เพื่อสร้างความแตกต่างในตลาด จากประเทศคู่แข่ง</a:t>
            </a:r>
          </a:p>
          <a:p>
            <a:pPr eaLnBrk="1" hangingPunct="1"/>
            <a:endParaRPr lang="th-TH" altLang="en-US" sz="40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BB978F5-2B9D-4C60-9C67-33E3371B3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5000" b="1"/>
              <a:t>สถานทูตไทยในออสเตรเลีย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DFC90B4-B254-49F2-8B8A-F7A13B3E9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6013" y="2205038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folHlink"/>
                </a:solidFill>
              </a:rPr>
              <a:t>Royal Thai Embrassy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folHlink"/>
                </a:solidFill>
              </a:rPr>
              <a:t>  Address : 111 Empire Circuit, Yarralumla, A.C.T. 26000 Canberra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folHlink"/>
                </a:solidFill>
              </a:rPr>
              <a:t>  Tel. (612) 6273-1149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folHlink"/>
                </a:solidFill>
              </a:rPr>
              <a:t>  Fax. (612) 6273-1518</a:t>
            </a:r>
            <a:endParaRPr lang="th-TH" altLang="en-US">
              <a:solidFill>
                <a:schemeClr val="fol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folHlink"/>
                </a:solidFill>
              </a:rPr>
              <a:t>  Email : </a:t>
            </a:r>
            <a:r>
              <a:rPr lang="en-US" altLang="en-US">
                <a:solidFill>
                  <a:schemeClr val="folHlink"/>
                </a:solidFill>
                <a:hlinkClick r:id="rId2"/>
              </a:rPr>
              <a:t>rtecanberra@mserv.mfa.go.th</a:t>
            </a:r>
            <a:endParaRPr lang="en-US" altLang="en-US">
              <a:solidFill>
                <a:schemeClr val="fol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folHlink"/>
                </a:solidFill>
              </a:rPr>
              <a:t>  Website : Thaiembassy.org.au</a:t>
            </a:r>
            <a:endParaRPr lang="th-TH" alt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0BB84884-63F3-4324-AEBA-5343C7D32B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สมาคมอุตสาหกรรมเครื่องเรือนไทย</a:t>
            </a:r>
          </a:p>
          <a:p>
            <a:pPr eaLnBrk="1" hangingPunct="1">
              <a:lnSpc>
                <a:spcPct val="90000"/>
              </a:lnSpc>
            </a:pPr>
            <a:r>
              <a:rPr lang="th-TH" altLang="en-US" sz="3600" b="1">
                <a:latin typeface="Cordia New" panose="020B0304020202020204" pitchFamily="34" charset="-34"/>
                <a:cs typeface="Cordia New" panose="020B0304020202020204" pitchFamily="34" charset="-34"/>
              </a:rPr>
              <a:t>ที่อยู่ </a:t>
            </a:r>
            <a:r>
              <a:rPr lang="en-US" altLang="en-US" sz="3600" b="1">
                <a:latin typeface="Cordia New" panose="020B0304020202020204" pitchFamily="34" charset="-34"/>
                <a:cs typeface="Cordia New" panose="020B0304020202020204" pitchFamily="34" charset="-34"/>
              </a:rPr>
              <a:t>: </a:t>
            </a:r>
            <a:r>
              <a:rPr lang="th-TH" altLang="en-US" sz="3600" b="1">
                <a:latin typeface="Cordia New" panose="020B0304020202020204" pitchFamily="34" charset="-34"/>
                <a:cs typeface="Cordia New" panose="020B0304020202020204" pitchFamily="34" charset="-34"/>
              </a:rPr>
              <a:t>1267/3 ซอยลาดพร้าว 35 ถนนลาดพร้าว  แขวงลาดยาว   เขตจตุจักร กรุงเทพฯ 10900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latin typeface="Cordia New" panose="020B0304020202020204" pitchFamily="34" charset="-34"/>
                <a:cs typeface="Cordia New" panose="020B0304020202020204" pitchFamily="34" charset="-34"/>
              </a:rPr>
              <a:t>Tel : 0-25136262-3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latin typeface="Cordia New" panose="020B0304020202020204" pitchFamily="34" charset="-34"/>
                <a:cs typeface="Cordia New" panose="020B0304020202020204" pitchFamily="34" charset="-34"/>
              </a:rPr>
              <a:t>Fax : 0-25131082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latin typeface="Cordia New" panose="020B0304020202020204" pitchFamily="34" charset="-34"/>
                <a:cs typeface="Cordia New" panose="020B0304020202020204" pitchFamily="34" charset="-34"/>
              </a:rPr>
              <a:t>Email : </a:t>
            </a:r>
            <a:r>
              <a:rPr lang="en-US" altLang="en-US" sz="3600" b="1">
                <a:latin typeface="Cordia New" panose="020B0304020202020204" pitchFamily="34" charset="-34"/>
                <a:cs typeface="Cordia New" panose="020B0304020202020204" pitchFamily="34" charset="-34"/>
                <a:hlinkClick r:id="rId2"/>
              </a:rPr>
              <a:t>office@tfa.or.th</a:t>
            </a:r>
            <a:endParaRPr lang="en-US" altLang="en-US" sz="3600" b="1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latin typeface="Cordia New" panose="020B0304020202020204" pitchFamily="34" charset="-34"/>
                <a:cs typeface="Cordia New" panose="020B0304020202020204" pitchFamily="34" charset="-34"/>
              </a:rPr>
              <a:t>Website : www.tfa.or.th</a:t>
            </a:r>
            <a:endParaRPr lang="th-TH" altLang="en-US" sz="3600" b="1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235ECA96-7F42-4FD3-BED8-5385D58D0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205038"/>
            <a:ext cx="8424863" cy="4114800"/>
          </a:xfrm>
        </p:spPr>
        <p:txBody>
          <a:bodyPr/>
          <a:lstStyle/>
          <a:p>
            <a:pPr algn="thaiDist" eaLnBrk="1" hangingPunct="1"/>
            <a:r>
              <a:rPr lang="th-TH" altLang="en-US" sz="35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หลังทำ </a:t>
            </a:r>
            <a:r>
              <a:rPr lang="en-US" altLang="en-US" sz="35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TFA </a:t>
            </a:r>
            <a:r>
              <a:rPr lang="th-TH" altLang="en-US" sz="35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ไทย-ออสเตรเลีย มูลค่าการส่งออกสินค้าเฟอร์นิเจอร์และชิ้นส่วนของไทยในปี 2006 มีมูลค่า 55.57 ล้านเหรียญสหรัฐ เมื่อเทียบกับปี 2005 ที่มีมูลค่า 33.36 ล้านเหรียญสหรัฐ จะพบว่ามีอัตราการขยายตัวถึงร้อยละ 66.59 เมื่อเทียบกับปี 2005 สำหรับในปี 2007 ตั้งแต่มกราคม-พฤษภาคม เราส่งออกสินค้าเฟอร์นิเจอร์ให้กับออสเตรเลียมีมูลค่า 24.34 ล้านเหรียญสหรัฐ</a:t>
            </a:r>
          </a:p>
        </p:txBody>
      </p:sp>
      <p:sp>
        <p:nvSpPr>
          <p:cNvPr id="5123" name="Rectangle 5">
            <a:extLst>
              <a:ext uri="{FF2B5EF4-FFF2-40B4-BE49-F238E27FC236}">
                <a16:creationId xmlns:a16="http://schemas.microsoft.com/office/drawing/2014/main" id="{820BAE8B-CE5F-4ECC-B52D-05A00D5CBA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b="1">
                <a:latin typeface="Cordia New" panose="020B0304020202020204" pitchFamily="34" charset="-34"/>
                <a:cs typeface="Cordia New" panose="020B0304020202020204" pitchFamily="34" charset="-34"/>
              </a:rPr>
              <a:t>มูลค่าสินค้าเฟอร์นิเจอร์หลังทำ </a:t>
            </a:r>
            <a:r>
              <a:rPr lang="en-US" altLang="en-US" b="1">
                <a:latin typeface="Cordia New" panose="020B0304020202020204" pitchFamily="34" charset="-34"/>
                <a:cs typeface="Cordia New" panose="020B0304020202020204" pitchFamily="34" charset="-34"/>
              </a:rPr>
              <a:t>FTA</a:t>
            </a:r>
            <a:endParaRPr lang="th-TH" altLang="en-US" b="1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5CB9DDB-C812-4C37-8F35-AF4185AB54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5000" b="1">
                <a:latin typeface="Cordia New" panose="020B0304020202020204" pitchFamily="34" charset="-34"/>
                <a:cs typeface="Cordia New" panose="020B0304020202020204" pitchFamily="34" charset="-34"/>
              </a:rPr>
              <a:t>สรุปภาพรวมตลาด </a:t>
            </a:r>
            <a:r>
              <a:rPr lang="en-US" altLang="en-US" sz="5000" b="1">
                <a:latin typeface="Cordia New" panose="020B0304020202020204" pitchFamily="34" charset="-34"/>
                <a:cs typeface="Cordia New" panose="020B0304020202020204" pitchFamily="34" charset="-34"/>
              </a:rPr>
              <a:t>Australia</a:t>
            </a:r>
            <a:endParaRPr lang="th-TH" altLang="en-US" sz="5000" b="1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DE18ADE-63FE-4467-ABB3-226AFFFF55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2060575"/>
            <a:ext cx="7772400" cy="4114800"/>
          </a:xfrm>
        </p:spPr>
        <p:txBody>
          <a:bodyPr/>
          <a:lstStyle/>
          <a:p>
            <a:pPr eaLnBrk="1" hangingPunct="1"/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ตลาดออสเตรเลียมีขนาดเล็ก  ธุรกิจส่วนใหญ่รวมตัวกันอยู่ที่ </a:t>
            </a:r>
            <a:r>
              <a:rPr lang="en-US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Sydney </a:t>
            </a: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และ </a:t>
            </a:r>
            <a:r>
              <a:rPr lang="en-US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Melbourne</a:t>
            </a:r>
            <a:endParaRPr lang="th-TH" altLang="en-US" sz="36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eaLnBrk="1" hangingPunct="1"/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การบริโภคสินค้ากลุ่มเฟอร์นิเจอร์ และ ของตกแต่ง    มียอดสูงสุดในรอบ </a:t>
            </a:r>
            <a:r>
              <a:rPr lang="en-US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30 </a:t>
            </a: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ปีที่ผ่านมา</a:t>
            </a:r>
          </a:p>
          <a:p>
            <a:pPr eaLnBrk="1" hangingPunct="1"/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ตลาดอสังหาริมทรัพย์มีการเติบโตอย่างต่อเนื่อง ในช่วง </a:t>
            </a:r>
            <a:r>
              <a:rPr lang="en-US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 </a:t>
            </a: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ปีข้างหน้าตลาดบ้านโตขึ้นโดยเฉลี่ย</a:t>
            </a:r>
            <a:r>
              <a:rPr lang="en-US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4%</a:t>
            </a:r>
            <a:endParaRPr lang="th-TH" altLang="en-US" sz="36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6465CB2-6444-4C1B-AA88-917654058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5000" b="1">
                <a:latin typeface="Cordia New" panose="020B0304020202020204" pitchFamily="34" charset="-34"/>
                <a:cs typeface="Cordia New" panose="020B0304020202020204" pitchFamily="34" charset="-34"/>
              </a:rPr>
              <a:t>สรุปภาพรวมตลาด </a:t>
            </a:r>
            <a:r>
              <a:rPr lang="en-US" altLang="en-US" sz="5000" b="1">
                <a:latin typeface="Cordia New" panose="020B0304020202020204" pitchFamily="34" charset="-34"/>
                <a:cs typeface="Cordia New" panose="020B0304020202020204" pitchFamily="34" charset="-34"/>
              </a:rPr>
              <a:t>Australia</a:t>
            </a:r>
            <a:endParaRPr lang="th-TH" altLang="en-US" sz="5000" b="1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6FCB936-C6BF-4398-AFD7-0E34C59947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7772400" cy="4114800"/>
          </a:xfrm>
        </p:spPr>
        <p:txBody>
          <a:bodyPr/>
          <a:lstStyle/>
          <a:p>
            <a:pPr algn="thaiDist" eaLnBrk="1" hangingPunct="1"/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สินค้ากลุ่มเฟอร์นิเจอร์ และของตกแต่ง มียอดขายใน </a:t>
            </a:r>
            <a:r>
              <a:rPr lang="en-US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Australia </a:t>
            </a: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ประมาณ </a:t>
            </a:r>
            <a:r>
              <a:rPr lang="en-US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6,000 </a:t>
            </a: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ล้านเหรียญ </a:t>
            </a:r>
            <a:r>
              <a:rPr lang="en-US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Australia   </a:t>
            </a: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ครึ่งหนึ่งเป็นตลาดของผู้บริโภค </a:t>
            </a:r>
            <a:r>
              <a:rPr lang="en-US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residential market </a:t>
            </a: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และอีกครึ่งหนึ่งเป็นตลาดธุรกิจ </a:t>
            </a:r>
            <a:r>
              <a:rPr lang="en-US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commercial market </a:t>
            </a: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เช่นโครงการร้านอาหาร  โรงแรม  โรงเรียน</a:t>
            </a:r>
            <a:r>
              <a:rPr lang="en-US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th-TH" altLang="en-US" sz="36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ตลาดธุรกิจเป็นตลาดที่ขายราคาสูงกว่าตลาดผู้บริโภค</a:t>
            </a:r>
            <a:r>
              <a:rPr lang="th-TH" altLang="en-US" sz="3600" b="1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EBE5838-9D67-49E8-A935-B3E14A6F38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5000" b="1">
                <a:latin typeface="Cordia New" panose="020B0304020202020204" pitchFamily="34" charset="-34"/>
                <a:cs typeface="Cordia New" panose="020B0304020202020204" pitchFamily="34" charset="-34"/>
              </a:rPr>
              <a:t>สรุปภาพรวมตลาด </a:t>
            </a:r>
            <a:r>
              <a:rPr lang="en-US" altLang="en-US" sz="5000" b="1">
                <a:latin typeface="Cordia New" panose="020B0304020202020204" pitchFamily="34" charset="-34"/>
                <a:cs typeface="Cordia New" panose="020B0304020202020204" pitchFamily="34" charset="-34"/>
              </a:rPr>
              <a:t>Australia</a:t>
            </a:r>
            <a:endParaRPr lang="th-TH" altLang="en-US" sz="5000" b="1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FDDEB1D-1411-4B0A-8C5E-92E2417E20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6913" y="2017713"/>
            <a:ext cx="7772400" cy="4114800"/>
          </a:xfrm>
        </p:spPr>
        <p:txBody>
          <a:bodyPr/>
          <a:lstStyle/>
          <a:p>
            <a:pPr algn="thaiDist" eaLnBrk="1" hangingPunct="1"/>
            <a:r>
              <a:rPr lang="th-TH" altLang="en-US" sz="35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สินค้าที่ทำจากไม้มีสูงถึง </a:t>
            </a:r>
            <a:r>
              <a:rPr lang="en-US" altLang="en-US" sz="35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60% </a:t>
            </a:r>
            <a:r>
              <a:rPr lang="th-TH" altLang="en-US" sz="35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สำหรับ กลุ่มเฟอร์นิเจอร์ และของตกแต่ง  ซึ่งตลาด </a:t>
            </a:r>
            <a:r>
              <a:rPr lang="en-US" altLang="en-US" sz="35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Australia </a:t>
            </a:r>
            <a:r>
              <a:rPr lang="th-TH" altLang="en-US" sz="35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นิยมไม้จริงมากกว่าไม้ </a:t>
            </a:r>
            <a:r>
              <a:rPr lang="en-US" altLang="en-US" sz="35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veneer</a:t>
            </a:r>
            <a:endParaRPr lang="th-TH" altLang="en-US" sz="35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thaiDist" eaLnBrk="1" hangingPunct="1"/>
            <a:r>
              <a:rPr lang="th-TH" altLang="en-US" sz="35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ไม้ใน </a:t>
            </a:r>
            <a:r>
              <a:rPr lang="en-US" altLang="en-US" sz="35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Australia </a:t>
            </a:r>
            <a:r>
              <a:rPr lang="th-TH" altLang="en-US" sz="35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มีราคาสูงมากเมื่อเทียบจากไม้บ้านเรา  </a:t>
            </a:r>
            <a:r>
              <a:rPr lang="en-US" altLang="en-US" sz="35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Jarrah, Tasmanian Oak, Victorian Ash, Gum </a:t>
            </a:r>
            <a:r>
              <a:rPr lang="th-TH" altLang="en-US" sz="35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ทำให้สินค้าไม้จากประเทศไทยมีโอกาสมาก  การรับรองด้านป่าไม้และสิ่งแวดล้อม  มีบทบาทกับการตัดสินใจซื้อของลูกค้ามากขึ้นเรื่อย ๆ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13D9630-AE1F-4530-8B80-1AB21E68C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6000" b="1"/>
              <a:t>โอกาสทางธุรกิจ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E374FFF-3223-41F0-8490-50D456D74A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3382963"/>
          </a:xfrm>
        </p:spPr>
        <p:txBody>
          <a:bodyPr/>
          <a:lstStyle/>
          <a:p>
            <a:pPr algn="thaiDist" eaLnBrk="1" hangingPunct="1"/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ตลาด 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Australia </a:t>
            </a: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เปรียบเสมือนยุโรปของ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Pacific  </a:t>
            </a: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ชาว 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Australia </a:t>
            </a: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เปิดเผยและยอมรับรูปแบบใหม่ ๆ ด้าน 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design </a:t>
            </a: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ได้ดี  และยอมรับรูปแบบผสมผสานได้  ทำให้สินค้าจากประเทศไทยซึ่งมีความ     โดดเด่นด้านนี้สามารถหาตลาดได้ไม่ยาก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255BA2B-41B5-494E-B8AB-5517E5B239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6000" b="1"/>
              <a:t>โอกาสทางธุรกิจ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B705C68-1108-48F5-A7F6-EA50A9A42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algn="thaiDist" eaLnBrk="1" hangingPunct="1"/>
            <a:r>
              <a:rPr lang="th-TH" altLang="en-US" sz="38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ประเทศ </a:t>
            </a:r>
            <a:r>
              <a:rPr lang="en-US" altLang="en-US" sz="38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Australia </a:t>
            </a:r>
            <a:r>
              <a:rPr lang="th-TH" altLang="en-US" sz="38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อยู่ในซีกโลกด้านใต้</a:t>
            </a:r>
            <a:r>
              <a:rPr lang="en-US" altLang="en-US" sz="38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Southern hemisphere </a:t>
            </a:r>
            <a:r>
              <a:rPr lang="th-TH" altLang="en-US" sz="38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ซึ่งอยู่ตรงข้ามกับลูกค้าในตลาดหลักของไทยคือยุโรป และอเมริกา  โดยปกติลูกค้าไม่ซื้อสินค้าทั้งปี (</a:t>
            </a:r>
            <a:r>
              <a:rPr lang="en-US" altLang="en-US" sz="38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seasonal market) </a:t>
            </a:r>
            <a:r>
              <a:rPr lang="th-TH" altLang="en-US" sz="38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การที่ตลาดอยู่คนละส่วนทำให้สามารถวางแผนการผลิตได้ตลอดทั้งปี โดยไม่ต้องหยุดระหว่างฤดูกาล  ขณะเดียวกันก็สามารถกำจัด </a:t>
            </a:r>
            <a:r>
              <a:rPr lang="en-US" altLang="en-US" sz="38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stock</a:t>
            </a:r>
            <a:r>
              <a:rPr lang="th-TH" altLang="en-US" sz="38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ของที่เหลือจากการขายที่ยุโรปและอเมริกาได้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758C4F5-8AD4-40DE-88C0-3126B247E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6000" b="1"/>
              <a:t>โอกาสทางธุรกิจ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1B8FADB-9BA2-4B8B-B3F0-78789EBCCF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205038"/>
            <a:ext cx="7772400" cy="4114800"/>
          </a:xfrm>
        </p:spPr>
        <p:txBody>
          <a:bodyPr/>
          <a:lstStyle/>
          <a:p>
            <a:pPr algn="thaiDist" eaLnBrk="1" hangingPunct="1"/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Australia </a:t>
            </a: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มีตลาดนักท่องเที่ยวสูงมาก  นอกเหนือจากใน 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Australia </a:t>
            </a:r>
            <a:r>
              <a:rPr lang="th-TH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เองลูกค้าจากต่างประเทศสามารถซื้อสินค้ากลุ่มเฟอร์นิเจอร์ และของตกแต่ง นำกลับไปบ้านตัวเองได้อีกทางด้วย</a:t>
            </a:r>
            <a:r>
              <a:rPr lang="en-US" altLang="en-US" sz="4000" b="1">
                <a:solidFill>
                  <a:schemeClr val="folHlin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.</a:t>
            </a:r>
            <a:endParaRPr lang="th-TH" altLang="en-US" sz="4000" b="1">
              <a:solidFill>
                <a:schemeClr val="folHlink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160</TotalTime>
  <Words>1245</Words>
  <Application>Microsoft Office PowerPoint</Application>
  <PresentationFormat>On-screen Show (4:3)</PresentationFormat>
  <Paragraphs>82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Tahoma</vt:lpstr>
      <vt:lpstr>Angsana New</vt:lpstr>
      <vt:lpstr>Arial</vt:lpstr>
      <vt:lpstr>Wingdings</vt:lpstr>
      <vt:lpstr>Calibri</vt:lpstr>
      <vt:lpstr>Cordia New</vt:lpstr>
      <vt:lpstr>Blends</vt:lpstr>
      <vt:lpstr>การเข้าตลาดออสเตรเลียของสินค้าเฟอร์นิเจอร์</vt:lpstr>
      <vt:lpstr>การเปิดเสรีการค้าสินค้า</vt:lpstr>
      <vt:lpstr>มูลค่าสินค้าเฟอร์นิเจอร์หลังทำ FTA</vt:lpstr>
      <vt:lpstr>สรุปภาพรวมตลาด Australia</vt:lpstr>
      <vt:lpstr>สรุปภาพรวมตลาด Australia</vt:lpstr>
      <vt:lpstr>สรุปภาพรวมตลาด Australia</vt:lpstr>
      <vt:lpstr>โอกาสทางธุรกิจ</vt:lpstr>
      <vt:lpstr>โอกาสทางธุรกิจ</vt:lpstr>
      <vt:lpstr>โอกาสทางธุรกิจ</vt:lpstr>
      <vt:lpstr>โอกาสทางธุรกิจ</vt:lpstr>
      <vt:lpstr>ข้อกีดขวางทางธุรกิจ</vt:lpstr>
      <vt:lpstr>ข้อกีดขวางทางธุรกิจ</vt:lpstr>
      <vt:lpstr>ข้อกีดขวางทางธุรกิจ</vt:lpstr>
      <vt:lpstr>ข้อกีดขวางทางธุรกิจ</vt:lpstr>
      <vt:lpstr>ตลาด Furniture ใน Australia</vt:lpstr>
      <vt:lpstr>รูปแบบการขายเฟอร์นิเจอร์ใน Australia</vt:lpstr>
      <vt:lpstr>รูปแบบการขายเฟอร์นิเจอร์ ใน Australia</vt:lpstr>
      <vt:lpstr>รูปแบบการขายเฟอร์นิเจอร์ ใน Australia</vt:lpstr>
      <vt:lpstr>กลุ่มสินค้าที่มีโอกาสสำหรับ กลุ่มเฟอร์นิเจอร์    และของตกแต่ง จากประเทศไทย</vt:lpstr>
      <vt:lpstr>ประเด็นที่ผู้ส่งออกของไทยต้องคำนึงถึง</vt:lpstr>
      <vt:lpstr>คำแนะนำ กลยุทธ์สำหรับสินค้าไทยไป Australia</vt:lpstr>
      <vt:lpstr>คำแนะนำ กลยุทธ์สำหรับสินค้าไทยไป Australia</vt:lpstr>
      <vt:lpstr>สถานทูตไทยในออสเตรเลีย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การเข้าตลาดออสเตรเลียของสินค้าเฟอร์นิเจอร์</dc:title>
  <dc:creator>Home Used Only</dc:creator>
  <cp:lastModifiedBy>A_R_T</cp:lastModifiedBy>
  <cp:revision>25</cp:revision>
  <dcterms:created xsi:type="dcterms:W3CDTF">2007-08-20T08:52:15Z</dcterms:created>
  <dcterms:modified xsi:type="dcterms:W3CDTF">2022-04-01T03:29:00Z</dcterms:modified>
</cp:coreProperties>
</file>